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4" r:id="rId4"/>
  </p:sldMasterIdLst>
  <p:notesMasterIdLst>
    <p:notesMasterId r:id="rId25"/>
  </p:notesMasterIdLst>
  <p:handoutMasterIdLst>
    <p:handoutMasterId r:id="rId26"/>
  </p:handoutMasterIdLst>
  <p:sldIdLst>
    <p:sldId id="526" r:id="rId5"/>
    <p:sldId id="527" r:id="rId6"/>
    <p:sldId id="530" r:id="rId7"/>
    <p:sldId id="549" r:id="rId8"/>
    <p:sldId id="533" r:id="rId9"/>
    <p:sldId id="534" r:id="rId10"/>
    <p:sldId id="535" r:id="rId11"/>
    <p:sldId id="537" r:id="rId12"/>
    <p:sldId id="536" r:id="rId13"/>
    <p:sldId id="550" r:id="rId14"/>
    <p:sldId id="539" r:id="rId15"/>
    <p:sldId id="540" r:id="rId16"/>
    <p:sldId id="541" r:id="rId17"/>
    <p:sldId id="546" r:id="rId18"/>
    <p:sldId id="547" r:id="rId19"/>
    <p:sldId id="542" r:id="rId20"/>
    <p:sldId id="543" r:id="rId21"/>
    <p:sldId id="548" r:id="rId22"/>
    <p:sldId id="544" r:id="rId23"/>
    <p:sldId id="545" r:id="rId24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C4939FB-B2B5-9E46-A40E-4543DCC14D04}">
          <p14:sldIdLst>
            <p14:sldId id="526"/>
            <p14:sldId id="527"/>
            <p14:sldId id="530"/>
            <p14:sldId id="549"/>
            <p14:sldId id="533"/>
            <p14:sldId id="534"/>
            <p14:sldId id="535"/>
            <p14:sldId id="537"/>
            <p14:sldId id="536"/>
            <p14:sldId id="550"/>
            <p14:sldId id="539"/>
            <p14:sldId id="540"/>
            <p14:sldId id="541"/>
            <p14:sldId id="546"/>
            <p14:sldId id="547"/>
            <p14:sldId id="542"/>
            <p14:sldId id="543"/>
            <p14:sldId id="548"/>
            <p14:sldId id="544"/>
            <p14:sldId id="54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DD6"/>
    <a:srgbClr val="28CD41"/>
    <a:srgbClr val="FF2600"/>
    <a:srgbClr val="E7942E"/>
    <a:srgbClr val="FCB8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23" autoAdjust="0"/>
    <p:restoredTop sz="96578" autoAdjust="0"/>
  </p:normalViewPr>
  <p:slideViewPr>
    <p:cSldViewPr snapToGrid="0" snapToObjects="1">
      <p:cViewPr varScale="1">
        <p:scale>
          <a:sx n="128" d="100"/>
          <a:sy n="128" d="100"/>
        </p:scale>
        <p:origin x="360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8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5" d="100"/>
        <a:sy n="145" d="100"/>
      </p:scale>
      <p:origin x="0" y="0"/>
    </p:cViewPr>
  </p:sorterViewPr>
  <p:notesViewPr>
    <p:cSldViewPr snapToGrid="0" snapToObjects="1">
      <p:cViewPr varScale="1">
        <p:scale>
          <a:sx n="65" d="100"/>
          <a:sy n="65" d="100"/>
        </p:scale>
        <p:origin x="276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B21CF0D4-BB9F-4341-A8E1-5C9AF036E1B9}" type="datetimeFigureOut">
              <a:rPr lang="en-US" smtClean="0"/>
              <a:t>7/21/22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B44F44E-E5BB-6448-ACFA-E53760CD6C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8410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D025E0D-52F7-7542-8A81-C5A3110DBF6C}" type="datetimeFigureOut">
              <a:rPr lang="en-US" smtClean="0"/>
              <a:t>7/21/22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DDCB72B-9B7E-864A-B6AB-569A89CA9A0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0167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1E9113-B865-6C43-B315-019204FFC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ABF5DE-6E14-4E44-A75E-20ABDC1C4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" y="0"/>
            <a:ext cx="4402667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3D7638-D4B5-4D41-ABAD-3772A8AFE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415" y="396064"/>
            <a:ext cx="1524000" cy="6400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3DA0CF-1283-2C49-BE98-195EE4096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415" y="2054831"/>
            <a:ext cx="3433119" cy="2291138"/>
          </a:xfrm>
          <a:prstGeom prst="rect">
            <a:avLst/>
          </a:prstGeom>
        </p:spPr>
        <p:txBody>
          <a:bodyPr lIns="0" tIns="0" rIns="0" bIns="0" anchor="t"/>
          <a:lstStyle>
            <a:lvl1pPr algn="l">
              <a:defRPr sz="3000" b="0" i="0"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F3BE6-6EDF-B44F-B460-9017E28875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461936"/>
            <a:ext cx="2743200" cy="365125"/>
          </a:xfrm>
        </p:spPr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7/21/22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42435-C530-DE44-A143-0C772F89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11134" y="6461936"/>
            <a:ext cx="6854274" cy="365125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60E73-E7AC-2244-AE48-C5A93A6E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3271" y="6461936"/>
            <a:ext cx="735458" cy="36512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400438F-779F-354C-B7B9-7570713200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4581526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FontTx/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56E3B4D-AA4D-2C44-941A-925F935596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4912825"/>
            <a:ext cx="3448050" cy="275986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sz="2000" b="0" i="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/>
            <a:r>
              <a:rPr lang="en-US" dirty="0"/>
              <a:t>Presenter title</a:t>
            </a:r>
          </a:p>
        </p:txBody>
      </p:sp>
    </p:spTree>
    <p:extLst>
      <p:ext uri="{BB962C8B-B14F-4D97-AF65-F5344CB8AC3E}">
        <p14:creationId xmlns:p14="http://schemas.microsoft.com/office/powerpoint/2010/main" val="3656848026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40">
          <p15:clr>
            <a:srgbClr val="FBAE40"/>
          </p15:clr>
        </p15:guide>
        <p15:guide id="4" orient="horz" pos="2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5557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6" y="678094"/>
            <a:ext cx="8463450" cy="5455578"/>
          </a:xfrm>
          <a:prstGeom prst="rect">
            <a:avLst/>
          </a:prstGeom>
        </p:spPr>
        <p:txBody>
          <a:bodyPr lIns="0" tIns="0" rIns="0" bIns="0"/>
          <a:lstStyle>
            <a:lvl1pPr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7/21/22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65131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t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AA785-2E79-FC4B-B961-3AC1CED7C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4A9E1-7DF5-4D4D-BA75-8B697E01F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1541122"/>
            <a:ext cx="8463450" cy="4623703"/>
          </a:xfrm>
          <a:prstGeom prst="rect">
            <a:avLst/>
          </a:prstGeom>
        </p:spPr>
        <p:txBody>
          <a:bodyPr lIns="0" tIns="0" rIns="0" bIns="0"/>
          <a:lstStyle>
            <a:lvl1pPr algn="l">
              <a:buClr>
                <a:schemeClr val="accent1"/>
              </a:buClr>
              <a:buFont typeface="Wingdings" pitchFamily="2" charset="2"/>
              <a:buChar char="§"/>
              <a:defRPr sz="2400" b="0" i="0">
                <a:solidFill>
                  <a:schemeClr val="tx2"/>
                </a:solidFill>
                <a:latin typeface="Arial Nova" panose="020B0504020202020204" pitchFamily="34" charset="0"/>
              </a:defRPr>
            </a:lvl1pPr>
            <a:lvl2pPr>
              <a:buClr>
                <a:schemeClr val="accent1"/>
              </a:buClr>
              <a:defRPr sz="2000" b="0" i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b="0" i="0">
                <a:latin typeface="Arial Nova" panose="020B0504020202020204" pitchFamily="34" charset="0"/>
              </a:defRPr>
            </a:lvl3pPr>
            <a:lvl4pPr>
              <a:defRPr b="0" i="0">
                <a:latin typeface="Arial Nova" panose="020B0504020202020204" pitchFamily="34" charset="0"/>
              </a:defRPr>
            </a:lvl4pPr>
            <a:lvl5pPr>
              <a:defRPr b="0" i="0">
                <a:latin typeface="Arial Nova" panose="020B05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6947A-05D4-434E-9360-BD64776A3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7/21/22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C20A5-E940-B44F-88D7-12DA3B77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33134" y="6492875"/>
            <a:ext cx="7785969" cy="365125"/>
          </a:xfrm>
        </p:spPr>
        <p:txBody>
          <a:bodyPr/>
          <a:lstStyle/>
          <a:p>
            <a:pPr defTabSz="609576"/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09933-049A-E943-A1C4-4EB4E5F2D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825AD6-7F05-7A4E-9B0D-C252948D95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33134" y="678094"/>
            <a:ext cx="8463579" cy="688369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US" sz="2400" b="0" i="0" dirty="0" smtClean="0">
                <a:solidFill>
                  <a:schemeClr val="accent1"/>
                </a:solidFill>
                <a:latin typeface="Arial Nova" panose="020B0504020202020204" pitchFamily="34" charset="0"/>
              </a:defRPr>
            </a:lvl1pPr>
            <a:lvl2pPr>
              <a:buNone/>
              <a:defRPr lang="en-US" sz="2000" b="0" i="0" dirty="0" smtClean="0">
                <a:solidFill>
                  <a:schemeClr val="tx2"/>
                </a:solidFill>
                <a:latin typeface="Arial Nova" panose="020B0504020202020204" pitchFamily="34" charset="0"/>
              </a:defRPr>
            </a:lvl2pPr>
            <a:lvl3pPr>
              <a:defRPr lang="en-US" b="0" i="0" dirty="0" smtClean="0">
                <a:latin typeface="Arial Nova" panose="020B0504020202020204" pitchFamily="34" charset="0"/>
              </a:defRPr>
            </a:lvl3pPr>
            <a:lvl4pPr>
              <a:defRPr lang="en-US" b="0" i="0" dirty="0" smtClean="0">
                <a:latin typeface="Arial Nova" panose="020B0504020202020204" pitchFamily="34" charset="0"/>
              </a:defRPr>
            </a:lvl4pPr>
            <a:lvl5pPr>
              <a:defRPr lang="en-US" b="0" i="0" dirty="0">
                <a:latin typeface="Arial Nova" panose="020B0504020202020204" pitchFamily="34" charset="0"/>
              </a:defRPr>
            </a:lvl5pPr>
          </a:lstStyle>
          <a:p>
            <a:pPr lvl="0">
              <a:buClr>
                <a:schemeClr val="accent1"/>
              </a:buClr>
              <a:buFontTx/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018784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81D9A9-CAFD-094D-882E-677AC1FB5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7/21/22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36E7F-74F2-2045-AF7A-6C1DD443B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76"/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FB9725-E6FB-364C-8A67-BAE16370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C08311E-BA14-5144-9DED-5C1E4E604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4867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lang="en-US" b="0" i="0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56236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A57AAD2-1DD8-274B-B5A4-D9A96C5C5483}"/>
              </a:ext>
            </a:extLst>
          </p:cNvPr>
          <p:cNvSpPr/>
          <p:nvPr/>
        </p:nvSpPr>
        <p:spPr>
          <a:xfrm>
            <a:off x="0" y="0"/>
            <a:ext cx="4370494" cy="6858000"/>
          </a:xfrm>
          <a:custGeom>
            <a:avLst/>
            <a:gdLst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400473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283374 w 4004734"/>
              <a:gd name="connsiteY2" fmla="*/ 681736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13294 w 4004734"/>
              <a:gd name="connsiteY2" fmla="*/ 6858000 h 6858000"/>
              <a:gd name="connsiteX3" fmla="*/ 0 w 4004734"/>
              <a:gd name="connsiteY3" fmla="*/ 6858000 h 6858000"/>
              <a:gd name="connsiteX4" fmla="*/ 0 w 4004734"/>
              <a:gd name="connsiteY4" fmla="*/ 0 h 6858000"/>
              <a:gd name="connsiteX0" fmla="*/ 0 w 4004734"/>
              <a:gd name="connsiteY0" fmla="*/ 0 h 6858000"/>
              <a:gd name="connsiteX1" fmla="*/ 4004734 w 4004734"/>
              <a:gd name="connsiteY1" fmla="*/ 0 h 6858000"/>
              <a:gd name="connsiteX2" fmla="*/ 3903134 w 4004734"/>
              <a:gd name="connsiteY2" fmla="*/ 5608320 h 6858000"/>
              <a:gd name="connsiteX3" fmla="*/ 3913294 w 4004734"/>
              <a:gd name="connsiteY3" fmla="*/ 6858000 h 6858000"/>
              <a:gd name="connsiteX4" fmla="*/ 0 w 4004734"/>
              <a:gd name="connsiteY4" fmla="*/ 6858000 h 6858000"/>
              <a:gd name="connsiteX5" fmla="*/ 0 w 4004734"/>
              <a:gd name="connsiteY5" fmla="*/ 0 h 6858000"/>
              <a:gd name="connsiteX0" fmla="*/ 0 w 4370512"/>
              <a:gd name="connsiteY0" fmla="*/ 0 h 6858000"/>
              <a:gd name="connsiteX1" fmla="*/ 4004734 w 4370512"/>
              <a:gd name="connsiteY1" fmla="*/ 0 h 6858000"/>
              <a:gd name="connsiteX2" fmla="*/ 4370494 w 4370512"/>
              <a:gd name="connsiteY2" fmla="*/ 4958080 h 6858000"/>
              <a:gd name="connsiteX3" fmla="*/ 3913294 w 4370512"/>
              <a:gd name="connsiteY3" fmla="*/ 6858000 h 6858000"/>
              <a:gd name="connsiteX4" fmla="*/ 0 w 4370512"/>
              <a:gd name="connsiteY4" fmla="*/ 6858000 h 6858000"/>
              <a:gd name="connsiteX5" fmla="*/ 0 w 4370512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  <a:gd name="connsiteX0" fmla="*/ 0 w 4370494"/>
              <a:gd name="connsiteY0" fmla="*/ 0 h 6858000"/>
              <a:gd name="connsiteX1" fmla="*/ 4004734 w 4370494"/>
              <a:gd name="connsiteY1" fmla="*/ 0 h 6858000"/>
              <a:gd name="connsiteX2" fmla="*/ 4370494 w 4370494"/>
              <a:gd name="connsiteY2" fmla="*/ 4958080 h 6858000"/>
              <a:gd name="connsiteX3" fmla="*/ 3913294 w 4370494"/>
              <a:gd name="connsiteY3" fmla="*/ 6858000 h 6858000"/>
              <a:gd name="connsiteX4" fmla="*/ 0 w 4370494"/>
              <a:gd name="connsiteY4" fmla="*/ 6858000 h 6858000"/>
              <a:gd name="connsiteX5" fmla="*/ 0 w 4370494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0494" h="6858000">
                <a:moveTo>
                  <a:pt x="0" y="0"/>
                </a:moveTo>
                <a:lnTo>
                  <a:pt x="4004734" y="0"/>
                </a:lnTo>
                <a:lnTo>
                  <a:pt x="4370494" y="4958080"/>
                </a:lnTo>
                <a:lnTo>
                  <a:pt x="3913294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7B055B-E126-0148-A246-20B9183BB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4" y="658134"/>
            <a:ext cx="3384105" cy="554173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3384104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7/21/22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0494" y="6492874"/>
            <a:ext cx="6229720" cy="365125"/>
          </a:xfrm>
        </p:spPr>
        <p:txBody>
          <a:bodyPr/>
          <a:lstStyle/>
          <a:p>
            <a:pPr defTabSz="609576"/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597528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ffAccomplish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4EF76FE-4A26-6442-B03F-7CB0E1251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349416-E9B0-BF4D-B404-66F18B413E4F}"/>
              </a:ext>
            </a:extLst>
          </p:cNvPr>
          <p:cNvSpPr/>
          <p:nvPr userDrawn="1"/>
        </p:nvSpPr>
        <p:spPr>
          <a:xfrm>
            <a:off x="0" y="98425"/>
            <a:ext cx="1220216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6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C25970-90A6-B541-8E94-1D5C60162984}"/>
              </a:ext>
            </a:extLst>
          </p:cNvPr>
          <p:cNvSpPr/>
          <p:nvPr userDrawn="1"/>
        </p:nvSpPr>
        <p:spPr>
          <a:xfrm>
            <a:off x="0" y="-1"/>
            <a:ext cx="12191999" cy="56636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06DA-BA00-DB4D-AA9B-ACF7C77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5415" y="6492874"/>
            <a:ext cx="917191" cy="365125"/>
          </a:xfrm>
        </p:spPr>
        <p:txBody>
          <a:bodyPr/>
          <a:lstStyle/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7/21/22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D739C2-1CDC-1846-9BD8-9C8004ED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60089" y="6492874"/>
            <a:ext cx="9851923" cy="365125"/>
          </a:xfrm>
        </p:spPr>
        <p:txBody>
          <a:bodyPr/>
          <a:lstStyle/>
          <a:p>
            <a:pPr defTabSz="609576"/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A5130B-F062-5947-A445-943AC50F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9496" y="6492875"/>
            <a:ext cx="732503" cy="365125"/>
          </a:xfrm>
        </p:spPr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62C515-D850-8249-BFF5-46F4C801BD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5" y="1124073"/>
            <a:ext cx="3657600" cy="228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10EB41C-882C-1540-BC59-77B16EDCC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91038" y="1124072"/>
            <a:ext cx="7315200" cy="5129713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>
                <a:latin typeface="Arial Nova" panose="020B0504020202020204" pitchFamily="34" charset="0"/>
              </a:defRPr>
            </a:lvl1pPr>
            <a:lvl2pPr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>
                <a:latin typeface="Arial Nova" panose="020B05040202020202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7E931B-A67E-F041-BC23-D09307E8C9F7}"/>
              </a:ext>
            </a:extLst>
          </p:cNvPr>
          <p:cNvSpPr/>
          <p:nvPr userDrawn="1"/>
        </p:nvSpPr>
        <p:spPr>
          <a:xfrm>
            <a:off x="0" y="563211"/>
            <a:ext cx="12191999" cy="146934"/>
          </a:xfrm>
          <a:custGeom>
            <a:avLst/>
            <a:gdLst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0 w 12191999"/>
              <a:gd name="connsiteY3" fmla="*/ 90713 h 90713"/>
              <a:gd name="connsiteX4" fmla="*/ 0 w 12191999"/>
              <a:gd name="connsiteY4" fmla="*/ 0 h 90713"/>
              <a:gd name="connsiteX0" fmla="*/ 0 w 12191999"/>
              <a:gd name="connsiteY0" fmla="*/ 0 h 90713"/>
              <a:gd name="connsiteX1" fmla="*/ 12191999 w 12191999"/>
              <a:gd name="connsiteY1" fmla="*/ 0 h 90713"/>
              <a:gd name="connsiteX2" fmla="*/ 12191999 w 12191999"/>
              <a:gd name="connsiteY2" fmla="*/ 90713 h 90713"/>
              <a:gd name="connsiteX3" fmla="*/ 4313903 w 12191999"/>
              <a:gd name="connsiteY3" fmla="*/ 87381 h 90713"/>
              <a:gd name="connsiteX4" fmla="*/ 0 w 12191999"/>
              <a:gd name="connsiteY4" fmla="*/ 90713 h 90713"/>
              <a:gd name="connsiteX5" fmla="*/ 0 w 12191999"/>
              <a:gd name="connsiteY5" fmla="*/ 0 h 90713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12191999 w 12191999"/>
              <a:gd name="connsiteY2" fmla="*/ 90713 h 242239"/>
              <a:gd name="connsiteX3" fmla="*/ 4313903 w 12191999"/>
              <a:gd name="connsiteY3" fmla="*/ 242239 h 242239"/>
              <a:gd name="connsiteX4" fmla="*/ 0 w 12191999"/>
              <a:gd name="connsiteY4" fmla="*/ 90713 h 242239"/>
              <a:gd name="connsiteX5" fmla="*/ 0 w 12191999"/>
              <a:gd name="connsiteY5" fmla="*/ 0 h 242239"/>
              <a:gd name="connsiteX0" fmla="*/ 0 w 12191999"/>
              <a:gd name="connsiteY0" fmla="*/ 0 h 242239"/>
              <a:gd name="connsiteX1" fmla="*/ 12191999 w 12191999"/>
              <a:gd name="connsiteY1" fmla="*/ 0 h 242239"/>
              <a:gd name="connsiteX2" fmla="*/ 4313903 w 12191999"/>
              <a:gd name="connsiteY2" fmla="*/ 242239 h 242239"/>
              <a:gd name="connsiteX3" fmla="*/ 0 w 12191999"/>
              <a:gd name="connsiteY3" fmla="*/ 90713 h 242239"/>
              <a:gd name="connsiteX4" fmla="*/ 0 w 12191999"/>
              <a:gd name="connsiteY4" fmla="*/ 0 h 242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1999" h="242239">
                <a:moveTo>
                  <a:pt x="0" y="0"/>
                </a:moveTo>
                <a:lnTo>
                  <a:pt x="12191999" y="0"/>
                </a:lnTo>
                <a:lnTo>
                  <a:pt x="4313903" y="242239"/>
                </a:lnTo>
                <a:lnTo>
                  <a:pt x="0" y="9071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bg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BF871-4666-B241-AA46-029E4CE55F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9425" y="110066"/>
            <a:ext cx="6059173" cy="611721"/>
          </a:xfrm>
        </p:spPr>
        <p:txBody>
          <a:bodyPr/>
          <a:lstStyle>
            <a:lvl1pPr>
              <a:defRPr b="0" i="0">
                <a:solidFill>
                  <a:schemeClr val="bg2"/>
                </a:solidFill>
                <a:latin typeface="Arial Nova Light" panose="020B03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4871080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1FDDCFB-9C4B-844C-AE30-3820FFEBEE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3047995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F7C629-FAF2-F040-8D80-9BB055D9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15" y="678094"/>
            <a:ext cx="2421527" cy="554173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E83AC-4F07-114C-BEFC-23098A1A16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95415" y="6492875"/>
            <a:ext cx="24215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defTabSz="609576"/>
            <a:fld id="{364D4F4B-B04B-1843-8987-8081CC710B16}" type="datetime1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7/21/22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98747-8284-E744-ADDF-F71B23728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2358" y="6492875"/>
            <a:ext cx="79067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C999C-11F2-A244-AA56-C340ECD86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4892" y="6492875"/>
            <a:ext cx="917108" cy="365125"/>
          </a:xfrm>
          <a:prstGeom prst="rect">
            <a:avLst/>
          </a:prstGeom>
        </p:spPr>
        <p:txBody>
          <a:bodyPr vert="horz" lIns="91440" tIns="45720" rIns="13716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‹#›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677443-C421-1440-AF49-06A1B777AE63}"/>
              </a:ext>
            </a:extLst>
          </p:cNvPr>
          <p:cNvCxnSpPr/>
          <p:nvPr/>
        </p:nvCxnSpPr>
        <p:spPr>
          <a:xfrm>
            <a:off x="3047995" y="0"/>
            <a:ext cx="0" cy="6858000"/>
          </a:xfrm>
          <a:prstGeom prst="line">
            <a:avLst/>
          </a:prstGeom>
          <a:ln w="254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372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7" r:id="rId2"/>
    <p:sldLayoutId id="2147483698" r:id="rId3"/>
    <p:sldLayoutId id="2147483699" r:id="rId4"/>
    <p:sldLayoutId id="2147483700" r:id="rId5"/>
    <p:sldLayoutId id="2147483701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accent1">
              <a:lumMod val="20000"/>
              <a:lumOff val="80000"/>
            </a:schemeClr>
          </a:solidFill>
          <a:latin typeface="Arial Nova" panose="020B05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YuLab-SMU/ggtree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oi.org/10.1128/spectrum.01843-21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93/nar/gkaa621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oi.org/10.1186/s40168-021-01194-8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1A8E5-C1E4-41B2-A8A3-59932142B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415" y="2054831"/>
            <a:ext cx="3448050" cy="2291138"/>
          </a:xfrm>
        </p:spPr>
        <p:txBody>
          <a:bodyPr/>
          <a:lstStyle/>
          <a:p>
            <a:r>
              <a:rPr lang="en-US" dirty="0"/>
              <a:t>Interpreting and visualizing </a:t>
            </a:r>
            <a:r>
              <a:rPr lang="en-US" dirty="0" err="1"/>
              <a:t>metaG</a:t>
            </a:r>
            <a:r>
              <a:rPr lang="en-US" dirty="0"/>
              <a:t> data using 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332B84-97F9-44EA-8A0B-8EEEB170B8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Bob </a:t>
            </a:r>
            <a:r>
              <a:rPr lang="en-US" dirty="0" err="1"/>
              <a:t>Danczak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F985F-1DF3-4379-AFA7-C34DFF2F49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Computational Scientist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Ecosystem Science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PNNL</a:t>
            </a:r>
          </a:p>
        </p:txBody>
      </p:sp>
    </p:spTree>
    <p:extLst>
      <p:ext uri="{BB962C8B-B14F-4D97-AF65-F5344CB8AC3E}">
        <p14:creationId xmlns:p14="http://schemas.microsoft.com/office/powerpoint/2010/main" val="2343511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5CF58-4CEB-CBA7-3A89-DE56D17B3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information into one graph can yield great 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B09DB3-F564-DDE5-DB67-7F12BF5CA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10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2F8A29A-C180-912C-CD1D-BE982C3A7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4" y="678094"/>
            <a:ext cx="8614223" cy="5486731"/>
          </a:xfrm>
        </p:spPr>
        <p:txBody>
          <a:bodyPr/>
          <a:lstStyle/>
          <a:p>
            <a:pPr algn="just"/>
            <a:r>
              <a:rPr lang="en-US" dirty="0">
                <a:hlinkClick r:id="rId2"/>
              </a:rPr>
              <a:t>ggtree</a:t>
            </a:r>
            <a:r>
              <a:rPr lang="en-US" dirty="0"/>
              <a:t>, another R package, can help provide excellent visualizations that convey numerous messages simultaneously</a:t>
            </a:r>
          </a:p>
          <a:p>
            <a:pPr marL="0" indent="0" algn="just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93C271-F6B8-2A08-7B63-8D9BAE27E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232" y="1329669"/>
            <a:ext cx="7376660" cy="52852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3CF5E5D-934F-3515-C6CF-5EAEDE19A1B8}"/>
              </a:ext>
            </a:extLst>
          </p:cNvPr>
          <p:cNvSpPr/>
          <p:nvPr/>
        </p:nvSpPr>
        <p:spPr>
          <a:xfrm>
            <a:off x="7093416" y="6519027"/>
            <a:ext cx="731520" cy="95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2CC01C-F735-321D-A852-2587078F3BEF}"/>
              </a:ext>
            </a:extLst>
          </p:cNvPr>
          <p:cNvSpPr txBox="1"/>
          <p:nvPr/>
        </p:nvSpPr>
        <p:spPr>
          <a:xfrm>
            <a:off x="3058104" y="6516463"/>
            <a:ext cx="2110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4"/>
              </a:rPr>
              <a:t>Du et al., 2022 - </a:t>
            </a:r>
            <a:r>
              <a:rPr lang="en-US" sz="1400" dirty="0" err="1">
                <a:hlinkClick r:id="rId4"/>
              </a:rPr>
              <a:t>mSystems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08117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A76F-3438-FC8E-4677-0E4E6E299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walkthrough two specific visualization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39B63-DB2F-C750-D2CF-B99075878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678094"/>
            <a:ext cx="8463450" cy="5486732"/>
          </a:xfrm>
        </p:spPr>
        <p:txBody>
          <a:bodyPr/>
          <a:lstStyle/>
          <a:p>
            <a:pPr algn="just"/>
            <a:r>
              <a:rPr lang="en-US" dirty="0"/>
              <a:t>We are going to walkthrough two visualization and interpretation approaches</a:t>
            </a:r>
          </a:p>
          <a:p>
            <a:pPr algn="just"/>
            <a:r>
              <a:rPr lang="en-US" dirty="0"/>
              <a:t>Using pre-prepared R scripts and data hosted on GitHub: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200" dirty="0"/>
              <a:t>We are going to use </a:t>
            </a:r>
            <a:r>
              <a:rPr lang="en-US" sz="2200" b="1" dirty="0" err="1"/>
              <a:t>Pathview</a:t>
            </a:r>
            <a:r>
              <a:rPr lang="en-US" sz="2200" dirty="0"/>
              <a:t> to examine the differential presence of carbon and nitrogen processing genes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200" dirty="0"/>
              <a:t>We are going to track specific nitrogen genes and identify statistical differences across </a:t>
            </a:r>
            <a:endParaRPr lang="en-US" sz="2600" dirty="0"/>
          </a:p>
          <a:p>
            <a:pPr algn="just"/>
            <a:r>
              <a:rPr lang="en-US" b="1" dirty="0"/>
              <a:t>Goal: </a:t>
            </a:r>
            <a:r>
              <a:rPr lang="en-US" dirty="0"/>
              <a:t>These walkthroughs should give you ideas of how to display your omics data and provide a jumping off point for future analyses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BC7DA6-1A54-6F43-E080-ED50C44A1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11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361D2E5-4BBD-05AD-5212-96AF8FA9C0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3310" y="4466082"/>
            <a:ext cx="2421527" cy="1876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KEGG overview">
            <a:extLst>
              <a:ext uri="{FF2B5EF4-FFF2-40B4-BE49-F238E27FC236}">
                <a16:creationId xmlns:a16="http://schemas.microsoft.com/office/drawing/2014/main" id="{4091347B-A4DC-604E-EF97-59570A7B5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434" y="3947533"/>
            <a:ext cx="4169969" cy="2910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8548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1ED07F-0CC6-BDCF-B83F-AC70DBC82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12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EC8432-09B8-D2B2-1147-F51EAFFD5C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38546" y="1004000"/>
            <a:ext cx="11621511" cy="2246726"/>
          </a:xfrm>
        </p:spPr>
        <p:txBody>
          <a:bodyPr/>
          <a:lstStyle/>
          <a:p>
            <a:pPr algn="just"/>
            <a:r>
              <a:rPr lang="en-US" dirty="0" err="1"/>
              <a:t>Pathview</a:t>
            </a:r>
            <a:r>
              <a:rPr lang="en-US" dirty="0"/>
              <a:t> functions by using KEGG </a:t>
            </a:r>
            <a:r>
              <a:rPr lang="en-US" dirty="0" err="1"/>
              <a:t>orthology</a:t>
            </a:r>
            <a:r>
              <a:rPr lang="en-US" dirty="0"/>
              <a:t> identification numbers (</a:t>
            </a:r>
            <a:r>
              <a:rPr lang="en-US" b="1" dirty="0"/>
              <a:t>KO numbers</a:t>
            </a:r>
            <a:r>
              <a:rPr lang="en-US" dirty="0"/>
              <a:t>) to map to KEGG pathways</a:t>
            </a:r>
          </a:p>
          <a:p>
            <a:pPr lvl="1" algn="just"/>
            <a:r>
              <a:rPr lang="en-US" dirty="0"/>
              <a:t>For example, K00001 corresponds to alcohol dehydrogenase and would be mapped to, among other pathways, carbon metabolism.</a:t>
            </a:r>
          </a:p>
          <a:p>
            <a:pPr algn="just"/>
            <a:r>
              <a:rPr lang="en-US" dirty="0" err="1"/>
              <a:t>Pathview</a:t>
            </a:r>
            <a:r>
              <a:rPr lang="en-US" dirty="0"/>
              <a:t> has a lot of options, but many of the default settings are useful in identifying points in pathways which are differentially abundant/regulated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CDE269C-3B4D-7599-C16A-1ECC257B2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</a:t>
            </a:r>
            <a:r>
              <a:rPr lang="en-US" dirty="0" err="1"/>
              <a:t>Pathview</a:t>
            </a:r>
            <a:r>
              <a:rPr lang="en-US" dirty="0"/>
              <a:t> work?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C9000A6-F9D2-8C0D-2811-798C6E127F67}"/>
              </a:ext>
            </a:extLst>
          </p:cNvPr>
          <p:cNvSpPr txBox="1">
            <a:spLocks/>
          </p:cNvSpPr>
          <p:nvPr/>
        </p:nvSpPr>
        <p:spPr>
          <a:xfrm>
            <a:off x="138546" y="5854000"/>
            <a:ext cx="11621511" cy="1053870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The inputs are straightforward – a list of differential abundance values named after their associated KO numbers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078003-7164-94B5-33F5-028C897AB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46" y="3233509"/>
            <a:ext cx="11944865" cy="241256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4C154B0-0963-8907-1C60-1E236C6EA180}"/>
              </a:ext>
            </a:extLst>
          </p:cNvPr>
          <p:cNvCxnSpPr>
            <a:cxnSpLocks/>
          </p:cNvCxnSpPr>
          <p:nvPr/>
        </p:nvCxnSpPr>
        <p:spPr>
          <a:xfrm flipH="1" flipV="1">
            <a:off x="6932141" y="3870171"/>
            <a:ext cx="1056502" cy="32428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E324752-D6D5-9CA3-6938-8E3D6E34B2AE}"/>
              </a:ext>
            </a:extLst>
          </p:cNvPr>
          <p:cNvSpPr txBox="1"/>
          <p:nvPr/>
        </p:nvSpPr>
        <p:spPr>
          <a:xfrm>
            <a:off x="7988643" y="3898300"/>
            <a:ext cx="30150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Fold change between deepest and shallowest depth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82215A-6D4B-2F3D-DA6E-DFD7A0013F80}"/>
              </a:ext>
            </a:extLst>
          </p:cNvPr>
          <p:cNvCxnSpPr>
            <a:cxnSpLocks/>
          </p:cNvCxnSpPr>
          <p:nvPr/>
        </p:nvCxnSpPr>
        <p:spPr>
          <a:xfrm flipH="1">
            <a:off x="6240163" y="4851195"/>
            <a:ext cx="778475" cy="1381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CA073D3-70A2-6EEA-7C63-678FFE7C7E03}"/>
              </a:ext>
            </a:extLst>
          </p:cNvPr>
          <p:cNvSpPr txBox="1"/>
          <p:nvPr/>
        </p:nvSpPr>
        <p:spPr>
          <a:xfrm>
            <a:off x="7018638" y="4665744"/>
            <a:ext cx="19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Running </a:t>
            </a:r>
            <a:r>
              <a:rPr lang="en-US" dirty="0" err="1">
                <a:solidFill>
                  <a:schemeClr val="accent1"/>
                </a:solidFill>
              </a:rPr>
              <a:t>Pathview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189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ABC22E-1576-3E0F-AEA8-A165B6BB2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13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EC8A67-0F3A-AD04-7A6B-5D494CED9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our </a:t>
            </a:r>
            <a:r>
              <a:rPr lang="en-US" dirty="0" err="1"/>
              <a:t>Pathview</a:t>
            </a:r>
            <a:r>
              <a:rPr lang="en-US" dirty="0"/>
              <a:t> results look like?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D8EEC6-F0D4-A1F3-AC83-F9FE9652B9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0499" y="842481"/>
            <a:ext cx="6596516" cy="59054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81886C-A8F8-AC26-A5F0-906D346BA5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450786" y="845373"/>
            <a:ext cx="4141680" cy="592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135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9B5C6E7-D64D-6F13-16F7-2C557A289D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0499" y="842481"/>
            <a:ext cx="6596516" cy="590545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ABC22E-1576-3E0F-AEA8-A165B6BB2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14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EC8A67-0F3A-AD04-7A6B-5D494CED9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our </a:t>
            </a:r>
            <a:r>
              <a:rPr lang="en-US" dirty="0" err="1"/>
              <a:t>Pathview</a:t>
            </a:r>
            <a:r>
              <a:rPr lang="en-US" dirty="0"/>
              <a:t> results look like?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2C542D-ABE0-7AF9-1FE2-81405F44FAFE}"/>
              </a:ext>
            </a:extLst>
          </p:cNvPr>
          <p:cNvSpPr/>
          <p:nvPr/>
        </p:nvSpPr>
        <p:spPr>
          <a:xfrm>
            <a:off x="599534" y="4643438"/>
            <a:ext cx="3658141" cy="428625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4D5A7AC-1B8F-0E45-1671-FFF98E448D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450786" y="845373"/>
            <a:ext cx="4141680" cy="592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406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ABC22E-1576-3E0F-AEA8-A165B6BB2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15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EC8A67-0F3A-AD04-7A6B-5D494CED9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our </a:t>
            </a:r>
            <a:r>
              <a:rPr lang="en-US" dirty="0" err="1"/>
              <a:t>Pathview</a:t>
            </a:r>
            <a:r>
              <a:rPr lang="en-US" dirty="0"/>
              <a:t> results look like?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0D71C5-4114-2BB7-93EF-A91622B5C1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10499" y="842481"/>
            <a:ext cx="6596516" cy="59054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4AC30B-B889-EE82-A25D-FC43E06EE6F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450786" y="845373"/>
            <a:ext cx="4141680" cy="592329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22C542D-ABE0-7AF9-1FE2-81405F44FAFE}"/>
              </a:ext>
            </a:extLst>
          </p:cNvPr>
          <p:cNvSpPr/>
          <p:nvPr/>
        </p:nvSpPr>
        <p:spPr>
          <a:xfrm>
            <a:off x="599534" y="4643438"/>
            <a:ext cx="3658141" cy="428625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A3EC94C-A16B-7D06-39CC-BFC6E78A5C4E}"/>
              </a:ext>
            </a:extLst>
          </p:cNvPr>
          <p:cNvSpPr/>
          <p:nvPr/>
        </p:nvSpPr>
        <p:spPr>
          <a:xfrm>
            <a:off x="5473122" y="4150519"/>
            <a:ext cx="2863634" cy="1414462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Let’s look at these nitrogen genes more closely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2CFB18E-8FB1-0E52-7A25-384F508BE7FA}"/>
              </a:ext>
            </a:extLst>
          </p:cNvPr>
          <p:cNvSpPr/>
          <p:nvPr/>
        </p:nvSpPr>
        <p:spPr>
          <a:xfrm flipH="1">
            <a:off x="4343398" y="4622006"/>
            <a:ext cx="1057276" cy="471487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452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E58223-5775-DB47-5C79-3F7896B87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16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E0AD99-9724-5E87-D857-A5589C3BCA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9425" y="2001795"/>
            <a:ext cx="11326813" cy="4251990"/>
          </a:xfrm>
        </p:spPr>
        <p:txBody>
          <a:bodyPr/>
          <a:lstStyle/>
          <a:p>
            <a:pPr algn="just"/>
            <a:r>
              <a:rPr lang="en-US" dirty="0"/>
              <a:t>It looks like there are a lot more copies of </a:t>
            </a:r>
            <a:r>
              <a:rPr lang="en-US" i="1" dirty="0" err="1"/>
              <a:t>narGHI</a:t>
            </a:r>
            <a:r>
              <a:rPr lang="en-US" dirty="0"/>
              <a:t>, </a:t>
            </a:r>
            <a:r>
              <a:rPr lang="en-US" i="1" dirty="0" err="1"/>
              <a:t>napAB</a:t>
            </a:r>
            <a:r>
              <a:rPr lang="en-US" dirty="0"/>
              <a:t>, </a:t>
            </a:r>
            <a:r>
              <a:rPr lang="en-US" i="1" dirty="0" err="1"/>
              <a:t>nirK</a:t>
            </a:r>
            <a:r>
              <a:rPr lang="en-US" dirty="0"/>
              <a:t>, and </a:t>
            </a:r>
            <a:r>
              <a:rPr lang="en-US" i="1" dirty="0" err="1"/>
              <a:t>norBC</a:t>
            </a:r>
            <a:r>
              <a:rPr lang="en-US" dirty="0"/>
              <a:t> are present in the deepest depth than the shallowest depth – this makes them good targets for specific analyses</a:t>
            </a:r>
          </a:p>
          <a:p>
            <a:pPr algn="just"/>
            <a:r>
              <a:rPr lang="en-US" dirty="0"/>
              <a:t>Given our data is in KO format, we need to convert these gene names: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DE9D0D3-35E3-9539-BE8A-0AF07493A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genes are we targeting?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C06B847-EBC6-290B-AD4B-CCC4408DBBCA}"/>
              </a:ext>
            </a:extLst>
          </p:cNvPr>
          <p:cNvGrpSpPr/>
          <p:nvPr/>
        </p:nvGrpSpPr>
        <p:grpSpPr>
          <a:xfrm>
            <a:off x="2153207" y="880112"/>
            <a:ext cx="7885586" cy="971629"/>
            <a:chOff x="819003" y="2634712"/>
            <a:chExt cx="5857559" cy="72174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8C382EB-889A-4B86-258E-65DB8187D0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051" t="64444" r="38749" b="27998"/>
            <a:stretch/>
          </p:blipFill>
          <p:spPr>
            <a:xfrm>
              <a:off x="819003" y="2638498"/>
              <a:ext cx="5857559" cy="71795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420FB88-46F5-F80B-5522-976D63EBA48A}"/>
                </a:ext>
              </a:extLst>
            </p:cNvPr>
            <p:cNvSpPr/>
            <p:nvPr/>
          </p:nvSpPr>
          <p:spPr>
            <a:xfrm>
              <a:off x="2076773" y="2634712"/>
              <a:ext cx="681925" cy="6199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4240233-1172-A80B-D0DD-DEFE3548F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5840" y="3717621"/>
            <a:ext cx="7493000" cy="1612900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7EA5F25-521E-BF74-A49E-00F8129108AA}"/>
              </a:ext>
            </a:extLst>
          </p:cNvPr>
          <p:cNvSpPr txBox="1">
            <a:spLocks/>
          </p:cNvSpPr>
          <p:nvPr/>
        </p:nvSpPr>
        <p:spPr>
          <a:xfrm>
            <a:off x="498934" y="5597389"/>
            <a:ext cx="11326813" cy="1612900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By going to KEGG and finding these genes and identifying their KO numbers, we can convert between data types are perform some more in-depth comparisons</a:t>
            </a:r>
          </a:p>
        </p:txBody>
      </p:sp>
    </p:spTree>
    <p:extLst>
      <p:ext uri="{BB962C8B-B14F-4D97-AF65-F5344CB8AC3E}">
        <p14:creationId xmlns:p14="http://schemas.microsoft.com/office/powerpoint/2010/main" val="1497555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C2495F-B528-218E-FB0C-F75DCCC1D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17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0AB58CF-3067-B4B4-6324-3D52C331C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110066"/>
            <a:ext cx="7725461" cy="611721"/>
          </a:xfrm>
        </p:spPr>
        <p:txBody>
          <a:bodyPr>
            <a:normAutofit fontScale="90000"/>
          </a:bodyPr>
          <a:lstStyle/>
          <a:p>
            <a:r>
              <a:rPr lang="en-US" dirty="0"/>
              <a:t>Let’s look at the comparisons of the four samples we selected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7C603B-8805-2467-862A-5FC724FEA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582" y="898562"/>
            <a:ext cx="6410566" cy="5849372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B15EEA89-D850-5E19-C2EC-70C2F78F9D01}"/>
              </a:ext>
            </a:extLst>
          </p:cNvPr>
          <p:cNvSpPr txBox="1">
            <a:spLocks/>
          </p:cNvSpPr>
          <p:nvPr/>
        </p:nvSpPr>
        <p:spPr>
          <a:xfrm>
            <a:off x="6759148" y="898561"/>
            <a:ext cx="4880917" cy="5594313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2">
                  <a:lumMod val="90000"/>
                  <a:lumOff val="10000"/>
                </a:schemeClr>
              </a:buClr>
              <a:buFont typeface="Wingdings" pitchFamily="2" charset="2"/>
              <a:buChar char="§"/>
              <a:defRPr sz="22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>
                  <a:lumMod val="90000"/>
                  <a:lumOff val="1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600" dirty="0"/>
              <a:t>Here we can see some substantial variability across all the samples</a:t>
            </a:r>
          </a:p>
          <a:p>
            <a:pPr lvl="1" algn="just"/>
            <a:r>
              <a:rPr lang="en-US" sz="2200" dirty="0"/>
              <a:t>Particularly, the sample from the </a:t>
            </a:r>
            <a:r>
              <a:rPr lang="en-US" sz="2200" b="1" dirty="0"/>
              <a:t>shallowest depth appears to have fewer copies </a:t>
            </a:r>
            <a:r>
              <a:rPr lang="en-US" sz="2200" dirty="0"/>
              <a:t>of every gene</a:t>
            </a:r>
          </a:p>
          <a:p>
            <a:pPr algn="just"/>
            <a:r>
              <a:rPr lang="en-US" sz="2600" dirty="0"/>
              <a:t>Unfortunately, this graph doesn’t provide much insight into the overarching patterns</a:t>
            </a:r>
          </a:p>
          <a:p>
            <a:pPr algn="just"/>
            <a:r>
              <a:rPr lang="en-US" sz="2600" dirty="0"/>
              <a:t>Let’s take a lot at a comparison using every sample that we have…</a:t>
            </a:r>
          </a:p>
        </p:txBody>
      </p:sp>
    </p:spTree>
    <p:extLst>
      <p:ext uri="{BB962C8B-B14F-4D97-AF65-F5344CB8AC3E}">
        <p14:creationId xmlns:p14="http://schemas.microsoft.com/office/powerpoint/2010/main" val="27588354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BF0A3E-6B65-9266-88DA-0DA62EE14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18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1C0136-094A-B427-BCE7-5A8F664DB1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39016" y="1124072"/>
            <a:ext cx="5467222" cy="5129713"/>
          </a:xfrm>
        </p:spPr>
        <p:txBody>
          <a:bodyPr/>
          <a:lstStyle/>
          <a:p>
            <a:pPr algn="just"/>
            <a:r>
              <a:rPr lang="en-US" sz="2600" dirty="0"/>
              <a:t>By grouping the data by sampling depth or the location from which they were collected, we can observe patterns more distinctly and run statistics</a:t>
            </a:r>
          </a:p>
          <a:p>
            <a:pPr algn="just"/>
            <a:r>
              <a:rPr lang="en-US" sz="2600" dirty="0"/>
              <a:t>From this graph, it is evident that the </a:t>
            </a:r>
            <a:r>
              <a:rPr lang="en-US" sz="2600" b="1" dirty="0"/>
              <a:t>shallowest depth </a:t>
            </a:r>
            <a:r>
              <a:rPr lang="en-US" sz="2600" dirty="0"/>
              <a:t>(10) has the </a:t>
            </a:r>
            <a:r>
              <a:rPr lang="en-US" sz="2600" b="1" dirty="0"/>
              <a:t>fewest</a:t>
            </a:r>
            <a:r>
              <a:rPr lang="en-US" sz="2600" dirty="0"/>
              <a:t> copies of each gene</a:t>
            </a:r>
          </a:p>
          <a:p>
            <a:pPr algn="just"/>
            <a:r>
              <a:rPr lang="en-US" sz="2600" dirty="0"/>
              <a:t>There </a:t>
            </a:r>
            <a:r>
              <a:rPr lang="en-US" sz="2600" b="1" dirty="0"/>
              <a:t>doesn’t seem </a:t>
            </a:r>
            <a:r>
              <a:rPr lang="en-US" sz="2600" dirty="0"/>
              <a:t>to be consistent patterns in across locations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7C9E08A-621D-1D2A-0112-132CC81BF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Comparisons grouped by depth and plot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345FB1-6A0A-7096-AFCC-F57970FF5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32" y="779603"/>
            <a:ext cx="6160924" cy="581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305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B9C2E-CBA1-2385-770F-BCE34AC0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09B60-2AFD-1FF2-C009-17E8A4119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6879" y="678094"/>
            <a:ext cx="8559706" cy="5486732"/>
          </a:xfrm>
        </p:spPr>
        <p:txBody>
          <a:bodyPr/>
          <a:lstStyle/>
          <a:p>
            <a:pPr algn="just"/>
            <a:r>
              <a:rPr lang="en-US" dirty="0"/>
              <a:t>Potential next steps in the analysis:</a:t>
            </a:r>
          </a:p>
          <a:p>
            <a:pPr lvl="1" algn="just"/>
            <a:r>
              <a:rPr lang="en-US" dirty="0"/>
              <a:t>Convert </a:t>
            </a:r>
            <a:r>
              <a:rPr lang="en-US" dirty="0" err="1"/>
              <a:t>Pathview</a:t>
            </a:r>
            <a:r>
              <a:rPr lang="en-US" dirty="0"/>
              <a:t> plots into genome cartoons to highlight MAG resolved functional variation?</a:t>
            </a:r>
          </a:p>
          <a:p>
            <a:pPr lvl="1" algn="just"/>
            <a:r>
              <a:rPr lang="en-US" dirty="0"/>
              <a:t>Perform post-hoc tests (e.g., Mann Whitney U tests) for the depth-based analyses to identify differences?</a:t>
            </a:r>
          </a:p>
          <a:p>
            <a:pPr lvl="1" algn="just"/>
            <a:r>
              <a:rPr lang="en-US" dirty="0"/>
              <a:t>Go down a completely different path and analysis </a:t>
            </a:r>
            <a:r>
              <a:rPr lang="en-US" i="1" dirty="0" err="1"/>
              <a:t>narG</a:t>
            </a:r>
            <a:r>
              <a:rPr lang="en-US" dirty="0"/>
              <a:t> phylogeny?</a:t>
            </a:r>
          </a:p>
          <a:p>
            <a:pPr algn="just"/>
            <a:r>
              <a:rPr lang="en-US" dirty="0"/>
              <a:t>Hopefully, this provided some starting ideas for taking sequence data to plots</a:t>
            </a:r>
          </a:p>
          <a:p>
            <a:pPr algn="just"/>
            <a:r>
              <a:rPr lang="en-US" dirty="0"/>
              <a:t>Please feel free to reach out if you have questions or need help!</a:t>
            </a:r>
          </a:p>
          <a:p>
            <a:pPr lvl="1" algn="just"/>
            <a:r>
              <a:rPr lang="en-US" dirty="0"/>
              <a:t>All of this content will remain on GitHub for future reference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0E7EEB-E1CA-1D73-B8D1-B88FC13FE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19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42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37791-D3CD-B693-A13F-4E660C0327D9}"/>
              </a:ext>
            </a:extLst>
          </p:cNvPr>
          <p:cNvSpPr txBox="1">
            <a:spLocks/>
          </p:cNvSpPr>
          <p:nvPr/>
        </p:nvSpPr>
        <p:spPr>
          <a:xfrm>
            <a:off x="3333006" y="602939"/>
            <a:ext cx="8463579" cy="3242552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itchFamily="2" charset="2"/>
              <a:buChar char="§"/>
              <a:defRPr sz="2400" b="0" i="0" kern="1200">
                <a:solidFill>
                  <a:schemeClr val="tx2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Throughout this summer school, we’ve already explored metagenomics but let’s refresh our memory!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E14526-872A-4B64-93D7-1B1062BAF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metagenomics?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A66BE6E-251E-E1E3-E369-75178B70B0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1027030"/>
              </p:ext>
            </p:extLst>
          </p:nvPr>
        </p:nvGraphicFramePr>
        <p:xfrm>
          <a:off x="4114800" y="1541463"/>
          <a:ext cx="7802216" cy="40235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0554">
                  <a:extLst>
                    <a:ext uri="{9D8B030D-6E8A-4147-A177-3AD203B41FA5}">
                      <a16:colId xmlns:a16="http://schemas.microsoft.com/office/drawing/2014/main" val="1835226510"/>
                    </a:ext>
                  </a:extLst>
                </a:gridCol>
                <a:gridCol w="1950554">
                  <a:extLst>
                    <a:ext uri="{9D8B030D-6E8A-4147-A177-3AD203B41FA5}">
                      <a16:colId xmlns:a16="http://schemas.microsoft.com/office/drawing/2014/main" val="3786765571"/>
                    </a:ext>
                  </a:extLst>
                </a:gridCol>
                <a:gridCol w="1950554">
                  <a:extLst>
                    <a:ext uri="{9D8B030D-6E8A-4147-A177-3AD203B41FA5}">
                      <a16:colId xmlns:a16="http://schemas.microsoft.com/office/drawing/2014/main" val="3606179755"/>
                    </a:ext>
                  </a:extLst>
                </a:gridCol>
                <a:gridCol w="1950554">
                  <a:extLst>
                    <a:ext uri="{9D8B030D-6E8A-4147-A177-3AD203B41FA5}">
                      <a16:colId xmlns:a16="http://schemas.microsoft.com/office/drawing/2014/main" val="2373262178"/>
                    </a:ext>
                  </a:extLst>
                </a:gridCol>
              </a:tblGrid>
              <a:tr h="62526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Metagenomics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Metatranscriptomics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Metaproteomics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Metabolomics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1306036"/>
                  </a:ext>
                </a:extLst>
              </a:tr>
              <a:tr h="113276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Sequencing extracted DNA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Sequencing RNA via reverse transcribed cDNA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Mass spectrometry-based protein sequencing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Using MS or NMR to identify carbon compounds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3142503"/>
                  </a:ext>
                </a:extLst>
              </a:tr>
              <a:tr h="11327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Who is there and what could they do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What are they doing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What they are doing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What are they eating/generating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5425690"/>
                  </a:ext>
                </a:extLst>
              </a:tr>
              <a:tr h="113276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 activity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RNA can be hard to work with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Depth and databases </a:t>
                      </a:r>
                      <a:r>
                        <a:rPr lang="en-US" b="1" i="1" dirty="0"/>
                        <a:t>may</a:t>
                      </a:r>
                      <a:r>
                        <a:rPr lang="en-US" i="0" dirty="0"/>
                        <a:t> be an issue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Complements activity measurements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82220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2D62A-AB19-49C7-BF79-091EF7ECE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2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FA7ED5-463E-6BE5-0ECF-C50AE85B9A33}"/>
              </a:ext>
            </a:extLst>
          </p:cNvPr>
          <p:cNvSpPr txBox="1"/>
          <p:nvPr/>
        </p:nvSpPr>
        <p:spPr>
          <a:xfrm>
            <a:off x="3310284" y="2617526"/>
            <a:ext cx="804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21CEAD-44F0-94F4-947E-E0905F4D0AF1}"/>
              </a:ext>
            </a:extLst>
          </p:cNvPr>
          <p:cNvSpPr txBox="1"/>
          <p:nvPr/>
        </p:nvSpPr>
        <p:spPr>
          <a:xfrm>
            <a:off x="3333134" y="3686477"/>
            <a:ext cx="718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E11548-5E80-B8CD-8B11-1E42619ED96B}"/>
              </a:ext>
            </a:extLst>
          </p:cNvPr>
          <p:cNvSpPr txBox="1"/>
          <p:nvPr/>
        </p:nvSpPr>
        <p:spPr>
          <a:xfrm>
            <a:off x="3411813" y="4675915"/>
            <a:ext cx="639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</a:t>
            </a:r>
          </a:p>
          <a:p>
            <a:r>
              <a:rPr lang="en-US" dirty="0"/>
              <a:t>Not?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1CA06A5-4134-C147-5B6D-BFD188B66E16}"/>
              </a:ext>
            </a:extLst>
          </p:cNvPr>
          <p:cNvSpPr txBox="1">
            <a:spLocks/>
          </p:cNvSpPr>
          <p:nvPr/>
        </p:nvSpPr>
        <p:spPr>
          <a:xfrm>
            <a:off x="3411813" y="5860078"/>
            <a:ext cx="8463579" cy="781001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itchFamily="2" charset="2"/>
              <a:buChar char="§"/>
              <a:defRPr sz="2400" b="0" i="0" kern="1200">
                <a:solidFill>
                  <a:schemeClr val="tx2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These methods have excellent complementarity and fit into the same workflow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8507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A4274-FCFB-4C52-76C0-ACBC25CD53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851" y="2283431"/>
            <a:ext cx="3433119" cy="2291138"/>
          </a:xfrm>
        </p:spPr>
        <p:txBody>
          <a:bodyPr anchor="ctr"/>
          <a:lstStyle/>
          <a:p>
            <a:pPr algn="ctr"/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37754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9B9A3-14EF-93F0-2A44-40E86511A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general multi-omics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7D4AA-E4F6-0975-DCAD-3F9C10810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3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556E3543-92AA-16CE-6485-69895290B4A9}"/>
              </a:ext>
            </a:extLst>
          </p:cNvPr>
          <p:cNvSpPr/>
          <p:nvPr/>
        </p:nvSpPr>
        <p:spPr>
          <a:xfrm>
            <a:off x="9397034" y="2807288"/>
            <a:ext cx="648980" cy="949746"/>
          </a:xfrm>
          <a:custGeom>
            <a:avLst/>
            <a:gdLst>
              <a:gd name="connsiteX0" fmla="*/ 398495 w 532585"/>
              <a:gd name="connsiteY0" fmla="*/ 0 h 779408"/>
              <a:gd name="connsiteX1" fmla="*/ 532585 w 532585"/>
              <a:gd name="connsiteY1" fmla="*/ 0 h 779408"/>
              <a:gd name="connsiteX2" fmla="*/ 532585 w 532585"/>
              <a:gd name="connsiteY2" fmla="*/ 711841 h 779408"/>
              <a:gd name="connsiteX3" fmla="*/ 531383 w 532585"/>
              <a:gd name="connsiteY3" fmla="*/ 711841 h 779408"/>
              <a:gd name="connsiteX4" fmla="*/ 531383 w 532585"/>
              <a:gd name="connsiteY4" fmla="*/ 712319 h 779408"/>
              <a:gd name="connsiteX5" fmla="*/ 134178 w 532585"/>
              <a:gd name="connsiteY5" fmla="*/ 712319 h 779408"/>
              <a:gd name="connsiteX6" fmla="*/ 134178 w 532585"/>
              <a:gd name="connsiteY6" fmla="*/ 779408 h 779408"/>
              <a:gd name="connsiteX7" fmla="*/ 0 w 532585"/>
              <a:gd name="connsiteY7" fmla="*/ 645229 h 779408"/>
              <a:gd name="connsiteX8" fmla="*/ 134178 w 532585"/>
              <a:gd name="connsiteY8" fmla="*/ 511051 h 779408"/>
              <a:gd name="connsiteX9" fmla="*/ 134178 w 532585"/>
              <a:gd name="connsiteY9" fmla="*/ 578140 h 779408"/>
              <a:gd name="connsiteX10" fmla="*/ 398495 w 532585"/>
              <a:gd name="connsiteY10" fmla="*/ 578140 h 779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2585" h="779408">
                <a:moveTo>
                  <a:pt x="398495" y="0"/>
                </a:moveTo>
                <a:lnTo>
                  <a:pt x="532585" y="0"/>
                </a:lnTo>
                <a:lnTo>
                  <a:pt x="532585" y="711841"/>
                </a:lnTo>
                <a:lnTo>
                  <a:pt x="531383" y="711841"/>
                </a:lnTo>
                <a:lnTo>
                  <a:pt x="531383" y="712319"/>
                </a:lnTo>
                <a:lnTo>
                  <a:pt x="134178" y="712319"/>
                </a:lnTo>
                <a:lnTo>
                  <a:pt x="134178" y="779408"/>
                </a:lnTo>
                <a:lnTo>
                  <a:pt x="0" y="645229"/>
                </a:lnTo>
                <a:lnTo>
                  <a:pt x="134178" y="511051"/>
                </a:lnTo>
                <a:lnTo>
                  <a:pt x="134178" y="578140"/>
                </a:lnTo>
                <a:lnTo>
                  <a:pt x="398495" y="57814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9CF56-C828-113A-8015-B8A81914E8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8928"/>
          <a:stretch/>
        </p:blipFill>
        <p:spPr>
          <a:xfrm>
            <a:off x="4003192" y="197860"/>
            <a:ext cx="2032439" cy="9217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B7A724-28F9-B0FB-9467-F959398F392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1759"/>
          <a:stretch/>
        </p:blipFill>
        <p:spPr>
          <a:xfrm>
            <a:off x="7364596" y="341834"/>
            <a:ext cx="2032439" cy="633760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7DD03ABC-D416-E99C-8CA1-5C9E51D90FCD}"/>
              </a:ext>
            </a:extLst>
          </p:cNvPr>
          <p:cNvSpPr/>
          <p:nvPr/>
        </p:nvSpPr>
        <p:spPr>
          <a:xfrm>
            <a:off x="6185761" y="495211"/>
            <a:ext cx="1287836" cy="32700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FF6A83-EC00-04C6-8E83-53D7F8586358}"/>
              </a:ext>
            </a:extLst>
          </p:cNvPr>
          <p:cNvSpPr txBox="1"/>
          <p:nvPr/>
        </p:nvSpPr>
        <p:spPr>
          <a:xfrm>
            <a:off x="4376028" y="1128114"/>
            <a:ext cx="1286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metaG</a:t>
            </a:r>
            <a:r>
              <a:rPr lang="en-US" sz="1600" dirty="0"/>
              <a:t> Reads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04B22A-C405-92C0-55E7-162130D270B1}"/>
              </a:ext>
            </a:extLst>
          </p:cNvPr>
          <p:cNvSpPr txBox="1"/>
          <p:nvPr/>
        </p:nvSpPr>
        <p:spPr>
          <a:xfrm>
            <a:off x="7980864" y="1119570"/>
            <a:ext cx="7998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Contigs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AB31D5BD-9C1D-7691-AE0B-ECE16502E0BB}"/>
              </a:ext>
            </a:extLst>
          </p:cNvPr>
          <p:cNvSpPr/>
          <p:nvPr/>
        </p:nvSpPr>
        <p:spPr>
          <a:xfrm rot="5400000">
            <a:off x="7736895" y="2156506"/>
            <a:ext cx="1287836" cy="32700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781C6D-B074-4844-AFD3-D3450D04941B}"/>
              </a:ext>
            </a:extLst>
          </p:cNvPr>
          <p:cNvSpPr txBox="1"/>
          <p:nvPr/>
        </p:nvSpPr>
        <p:spPr>
          <a:xfrm>
            <a:off x="6290238" y="188505"/>
            <a:ext cx="10005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Assembly</a:t>
            </a:r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id="{FE40C003-353F-2C79-9B20-6BD81AD7C1CF}"/>
              </a:ext>
            </a:extLst>
          </p:cNvPr>
          <p:cNvSpPr/>
          <p:nvPr/>
        </p:nvSpPr>
        <p:spPr>
          <a:xfrm rot="16200000">
            <a:off x="9334787" y="639266"/>
            <a:ext cx="857669" cy="733171"/>
          </a:xfrm>
          <a:custGeom>
            <a:avLst/>
            <a:gdLst>
              <a:gd name="connsiteX0" fmla="*/ 703845 w 703845"/>
              <a:gd name="connsiteY0" fmla="*/ 0 h 601676"/>
              <a:gd name="connsiteX1" fmla="*/ 703845 w 703845"/>
              <a:gd name="connsiteY1" fmla="*/ 533946 h 601676"/>
              <a:gd name="connsiteX2" fmla="*/ 703844 w 703845"/>
              <a:gd name="connsiteY2" fmla="*/ 533946 h 601676"/>
              <a:gd name="connsiteX3" fmla="*/ 703844 w 703845"/>
              <a:gd name="connsiteY3" fmla="*/ 534588 h 601676"/>
              <a:gd name="connsiteX4" fmla="*/ 134178 w 703845"/>
              <a:gd name="connsiteY4" fmla="*/ 534588 h 601676"/>
              <a:gd name="connsiteX5" fmla="*/ 134178 w 703845"/>
              <a:gd name="connsiteY5" fmla="*/ 601676 h 601676"/>
              <a:gd name="connsiteX6" fmla="*/ 0 w 703845"/>
              <a:gd name="connsiteY6" fmla="*/ 467498 h 601676"/>
              <a:gd name="connsiteX7" fmla="*/ 134178 w 703845"/>
              <a:gd name="connsiteY7" fmla="*/ 333320 h 601676"/>
              <a:gd name="connsiteX8" fmla="*/ 134178 w 703845"/>
              <a:gd name="connsiteY8" fmla="*/ 400408 h 601676"/>
              <a:gd name="connsiteX9" fmla="*/ 569755 w 703845"/>
              <a:gd name="connsiteY9" fmla="*/ 400408 h 601676"/>
              <a:gd name="connsiteX10" fmla="*/ 569755 w 703845"/>
              <a:gd name="connsiteY10" fmla="*/ 0 h 60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03845" h="601676">
                <a:moveTo>
                  <a:pt x="703845" y="0"/>
                </a:moveTo>
                <a:lnTo>
                  <a:pt x="703845" y="533946"/>
                </a:lnTo>
                <a:lnTo>
                  <a:pt x="703844" y="533946"/>
                </a:lnTo>
                <a:lnTo>
                  <a:pt x="703844" y="534588"/>
                </a:lnTo>
                <a:lnTo>
                  <a:pt x="134178" y="534588"/>
                </a:lnTo>
                <a:lnTo>
                  <a:pt x="134178" y="601676"/>
                </a:lnTo>
                <a:lnTo>
                  <a:pt x="0" y="467498"/>
                </a:lnTo>
                <a:lnTo>
                  <a:pt x="134178" y="333320"/>
                </a:lnTo>
                <a:lnTo>
                  <a:pt x="134178" y="400408"/>
                </a:lnTo>
                <a:lnTo>
                  <a:pt x="569755" y="400408"/>
                </a:lnTo>
                <a:lnTo>
                  <a:pt x="569755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F0F34AF-F706-CD5E-11E1-A3ACCAB27B4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0192"/>
          <a:stretch/>
        </p:blipFill>
        <p:spPr>
          <a:xfrm>
            <a:off x="8968890" y="1481748"/>
            <a:ext cx="1987884" cy="9337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B2810BA-3595-2D31-12B0-663C55B1E3B5}"/>
              </a:ext>
            </a:extLst>
          </p:cNvPr>
          <p:cNvSpPr txBox="1"/>
          <p:nvPr/>
        </p:nvSpPr>
        <p:spPr>
          <a:xfrm>
            <a:off x="9619563" y="2372379"/>
            <a:ext cx="6865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MAGs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20CE21-A0C5-529D-2F7A-80BEFBAC1E02}"/>
              </a:ext>
            </a:extLst>
          </p:cNvPr>
          <p:cNvSpPr txBox="1"/>
          <p:nvPr/>
        </p:nvSpPr>
        <p:spPr>
          <a:xfrm>
            <a:off x="10009512" y="769321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Binning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629290-341C-FEC5-36B4-30400428108A}"/>
              </a:ext>
            </a:extLst>
          </p:cNvPr>
          <p:cNvSpPr txBox="1"/>
          <p:nvPr/>
        </p:nvSpPr>
        <p:spPr>
          <a:xfrm>
            <a:off x="10009512" y="3126127"/>
            <a:ext cx="11505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Annotation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9EFDCC-8EB0-BB8D-71B6-03AB115C2B90}"/>
              </a:ext>
            </a:extLst>
          </p:cNvPr>
          <p:cNvSpPr txBox="1"/>
          <p:nvPr/>
        </p:nvSpPr>
        <p:spPr>
          <a:xfrm>
            <a:off x="7088020" y="2112536"/>
            <a:ext cx="11505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Annotation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0749ADC-85EE-D794-B20A-D1B4C1B9F2F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38" b="18903"/>
          <a:stretch/>
        </p:blipFill>
        <p:spPr>
          <a:xfrm>
            <a:off x="5407721" y="3348238"/>
            <a:ext cx="4170523" cy="41254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E228091-15F7-EE45-C90A-1E85588D2340}"/>
              </a:ext>
            </a:extLst>
          </p:cNvPr>
          <p:cNvSpPr/>
          <p:nvPr/>
        </p:nvSpPr>
        <p:spPr>
          <a:xfrm>
            <a:off x="5883483" y="3450109"/>
            <a:ext cx="946194" cy="248344"/>
          </a:xfrm>
          <a:prstGeom prst="rect">
            <a:avLst/>
          </a:prstGeom>
          <a:solidFill>
            <a:srgbClr val="FF2600">
              <a:alpha val="50196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63E5253-C7CE-F9B3-5E78-1CDBC3F774F9}"/>
              </a:ext>
            </a:extLst>
          </p:cNvPr>
          <p:cNvSpPr/>
          <p:nvPr/>
        </p:nvSpPr>
        <p:spPr>
          <a:xfrm>
            <a:off x="6994123" y="3450108"/>
            <a:ext cx="596495" cy="248344"/>
          </a:xfrm>
          <a:prstGeom prst="rect">
            <a:avLst/>
          </a:prstGeom>
          <a:solidFill>
            <a:srgbClr val="28CD41">
              <a:alpha val="50196"/>
            </a:srgbClr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E841370-E68C-4326-77CE-53B8B766AD10}"/>
              </a:ext>
            </a:extLst>
          </p:cNvPr>
          <p:cNvSpPr/>
          <p:nvPr/>
        </p:nvSpPr>
        <p:spPr>
          <a:xfrm>
            <a:off x="8144805" y="3450018"/>
            <a:ext cx="946194" cy="248344"/>
          </a:xfrm>
          <a:prstGeom prst="rect">
            <a:avLst/>
          </a:prstGeom>
          <a:solidFill>
            <a:srgbClr val="007DD6">
              <a:alpha val="50196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65624E6-2D8D-CD80-B9A8-E929BE2F7F20}"/>
              </a:ext>
            </a:extLst>
          </p:cNvPr>
          <p:cNvSpPr txBox="1"/>
          <p:nvPr/>
        </p:nvSpPr>
        <p:spPr>
          <a:xfrm>
            <a:off x="6076442" y="3019389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ADH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0224BA-43BB-B1D3-BB85-D09D19D05468}"/>
              </a:ext>
            </a:extLst>
          </p:cNvPr>
          <p:cNvSpPr txBox="1"/>
          <p:nvPr/>
        </p:nvSpPr>
        <p:spPr>
          <a:xfrm>
            <a:off x="7173848" y="301960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?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2BD7BC-E64A-93B6-ED2A-95302BC903A2}"/>
              </a:ext>
            </a:extLst>
          </p:cNvPr>
          <p:cNvSpPr txBox="1"/>
          <p:nvPr/>
        </p:nvSpPr>
        <p:spPr>
          <a:xfrm>
            <a:off x="8351671" y="302678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rgbClr val="0070C0"/>
                </a:solidFill>
              </a:rPr>
              <a:t>gltA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209B08F-BCA4-014C-7286-C322863D292B}"/>
              </a:ext>
            </a:extLst>
          </p:cNvPr>
          <p:cNvSpPr txBox="1"/>
          <p:nvPr/>
        </p:nvSpPr>
        <p:spPr>
          <a:xfrm>
            <a:off x="6473119" y="3757685"/>
            <a:ext cx="20397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Functional Annotation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CB0BAA53-171E-2C6A-78CC-8C37218973A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8928"/>
          <a:stretch/>
        </p:blipFill>
        <p:spPr>
          <a:xfrm>
            <a:off x="4109724" y="4379748"/>
            <a:ext cx="2032439" cy="921710"/>
          </a:xfrm>
          <a:prstGeom prst="rect">
            <a:avLst/>
          </a:prstGeom>
          <a:noFill/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B12B85C3-8776-5388-0EB8-35D484447CEC}"/>
              </a:ext>
            </a:extLst>
          </p:cNvPr>
          <p:cNvSpPr txBox="1"/>
          <p:nvPr/>
        </p:nvSpPr>
        <p:spPr>
          <a:xfrm>
            <a:off x="4492988" y="5305730"/>
            <a:ext cx="12563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metaT</a:t>
            </a:r>
            <a:r>
              <a:rPr lang="en-US" sz="1600" dirty="0"/>
              <a:t> Reads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8022C7BD-5928-92A6-5AA4-3FF4DA316C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8928"/>
          <a:stretch/>
        </p:blipFill>
        <p:spPr>
          <a:xfrm>
            <a:off x="9141494" y="4332102"/>
            <a:ext cx="2032439" cy="921710"/>
          </a:xfrm>
          <a:prstGeom prst="rect">
            <a:avLst/>
          </a:prstGeom>
          <a:noFill/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A225528-8271-E8E1-0014-9E9F2AE312DE}"/>
              </a:ext>
            </a:extLst>
          </p:cNvPr>
          <p:cNvSpPr txBox="1"/>
          <p:nvPr/>
        </p:nvSpPr>
        <p:spPr>
          <a:xfrm>
            <a:off x="9625398" y="5253812"/>
            <a:ext cx="11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metaP</a:t>
            </a:r>
            <a:r>
              <a:rPr lang="en-US" sz="1600" dirty="0"/>
              <a:t> Data</a:t>
            </a:r>
          </a:p>
        </p:txBody>
      </p:sp>
      <p:sp>
        <p:nvSpPr>
          <p:cNvPr id="44" name="Right Arrow 43">
            <a:extLst>
              <a:ext uri="{FF2B5EF4-FFF2-40B4-BE49-F238E27FC236}">
                <a16:creationId xmlns:a16="http://schemas.microsoft.com/office/drawing/2014/main" id="{CF258A4B-ADFF-4C0D-5C8D-095B5CBAF164}"/>
              </a:ext>
            </a:extLst>
          </p:cNvPr>
          <p:cNvSpPr/>
          <p:nvPr/>
        </p:nvSpPr>
        <p:spPr>
          <a:xfrm rot="5400000">
            <a:off x="6683098" y="4864458"/>
            <a:ext cx="1917462" cy="63436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62B4D1D-DADA-F1B4-2E7D-6A0AF7BB3678}"/>
              </a:ext>
            </a:extLst>
          </p:cNvPr>
          <p:cNvSpPr txBox="1"/>
          <p:nvPr/>
        </p:nvSpPr>
        <p:spPr>
          <a:xfrm>
            <a:off x="6384837" y="4361366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Map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0F802F1-351E-C132-AA94-2ACFA2214FE5}"/>
              </a:ext>
            </a:extLst>
          </p:cNvPr>
          <p:cNvSpPr txBox="1"/>
          <p:nvPr/>
        </p:nvSpPr>
        <p:spPr>
          <a:xfrm>
            <a:off x="8251398" y="4355252"/>
            <a:ext cx="7190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Relate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1345315-8699-6F8A-FD82-9B3A95A938F7}"/>
              </a:ext>
            </a:extLst>
          </p:cNvPr>
          <p:cNvSpPr txBox="1"/>
          <p:nvPr/>
        </p:nvSpPr>
        <p:spPr>
          <a:xfrm>
            <a:off x="6648062" y="6103207"/>
            <a:ext cx="19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Interpretation</a:t>
            </a:r>
            <a:endParaRPr lang="en-US" sz="1600" b="1" dirty="0"/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E4C8CFF8-7FC9-7B5C-BE87-E87E7503ADD5}"/>
              </a:ext>
            </a:extLst>
          </p:cNvPr>
          <p:cNvSpPr/>
          <p:nvPr/>
        </p:nvSpPr>
        <p:spPr>
          <a:xfrm>
            <a:off x="6225095" y="4679920"/>
            <a:ext cx="975810" cy="32700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>
            <a:extLst>
              <a:ext uri="{FF2B5EF4-FFF2-40B4-BE49-F238E27FC236}">
                <a16:creationId xmlns:a16="http://schemas.microsoft.com/office/drawing/2014/main" id="{C61651BE-9A80-CF9B-54AF-A6253AC935FA}"/>
              </a:ext>
            </a:extLst>
          </p:cNvPr>
          <p:cNvSpPr/>
          <p:nvPr/>
        </p:nvSpPr>
        <p:spPr>
          <a:xfrm flipH="1">
            <a:off x="8082752" y="4678369"/>
            <a:ext cx="975251" cy="32700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317B00-7FB6-8847-716A-8BF52B581BA2}"/>
              </a:ext>
            </a:extLst>
          </p:cNvPr>
          <p:cNvSpPr txBox="1"/>
          <p:nvPr/>
        </p:nvSpPr>
        <p:spPr>
          <a:xfrm>
            <a:off x="4122950" y="1879842"/>
            <a:ext cx="25693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5"/>
                </a:solidFill>
              </a:rPr>
              <a:t>Covered during Day 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7FC06F-599B-6FC8-5527-266EA115EA9D}"/>
              </a:ext>
            </a:extLst>
          </p:cNvPr>
          <p:cNvSpPr/>
          <p:nvPr/>
        </p:nvSpPr>
        <p:spPr>
          <a:xfrm>
            <a:off x="3883919" y="31834"/>
            <a:ext cx="7518718" cy="4064406"/>
          </a:xfrm>
          <a:prstGeom prst="rect">
            <a:avLst/>
          </a:prstGeom>
          <a:noFill/>
          <a:ln w="1016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05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9B9A3-14EF-93F0-2A44-40E86511A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general multi-omics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7D4AA-E4F6-0975-DCAD-3F9C10810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4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556E3543-92AA-16CE-6485-69895290B4A9}"/>
              </a:ext>
            </a:extLst>
          </p:cNvPr>
          <p:cNvSpPr/>
          <p:nvPr/>
        </p:nvSpPr>
        <p:spPr>
          <a:xfrm>
            <a:off x="9397034" y="2807288"/>
            <a:ext cx="648980" cy="949746"/>
          </a:xfrm>
          <a:custGeom>
            <a:avLst/>
            <a:gdLst>
              <a:gd name="connsiteX0" fmla="*/ 398495 w 532585"/>
              <a:gd name="connsiteY0" fmla="*/ 0 h 779408"/>
              <a:gd name="connsiteX1" fmla="*/ 532585 w 532585"/>
              <a:gd name="connsiteY1" fmla="*/ 0 h 779408"/>
              <a:gd name="connsiteX2" fmla="*/ 532585 w 532585"/>
              <a:gd name="connsiteY2" fmla="*/ 711841 h 779408"/>
              <a:gd name="connsiteX3" fmla="*/ 531383 w 532585"/>
              <a:gd name="connsiteY3" fmla="*/ 711841 h 779408"/>
              <a:gd name="connsiteX4" fmla="*/ 531383 w 532585"/>
              <a:gd name="connsiteY4" fmla="*/ 712319 h 779408"/>
              <a:gd name="connsiteX5" fmla="*/ 134178 w 532585"/>
              <a:gd name="connsiteY5" fmla="*/ 712319 h 779408"/>
              <a:gd name="connsiteX6" fmla="*/ 134178 w 532585"/>
              <a:gd name="connsiteY6" fmla="*/ 779408 h 779408"/>
              <a:gd name="connsiteX7" fmla="*/ 0 w 532585"/>
              <a:gd name="connsiteY7" fmla="*/ 645229 h 779408"/>
              <a:gd name="connsiteX8" fmla="*/ 134178 w 532585"/>
              <a:gd name="connsiteY8" fmla="*/ 511051 h 779408"/>
              <a:gd name="connsiteX9" fmla="*/ 134178 w 532585"/>
              <a:gd name="connsiteY9" fmla="*/ 578140 h 779408"/>
              <a:gd name="connsiteX10" fmla="*/ 398495 w 532585"/>
              <a:gd name="connsiteY10" fmla="*/ 578140 h 779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32585" h="779408">
                <a:moveTo>
                  <a:pt x="398495" y="0"/>
                </a:moveTo>
                <a:lnTo>
                  <a:pt x="532585" y="0"/>
                </a:lnTo>
                <a:lnTo>
                  <a:pt x="532585" y="711841"/>
                </a:lnTo>
                <a:lnTo>
                  <a:pt x="531383" y="711841"/>
                </a:lnTo>
                <a:lnTo>
                  <a:pt x="531383" y="712319"/>
                </a:lnTo>
                <a:lnTo>
                  <a:pt x="134178" y="712319"/>
                </a:lnTo>
                <a:lnTo>
                  <a:pt x="134178" y="779408"/>
                </a:lnTo>
                <a:lnTo>
                  <a:pt x="0" y="645229"/>
                </a:lnTo>
                <a:lnTo>
                  <a:pt x="134178" y="511051"/>
                </a:lnTo>
                <a:lnTo>
                  <a:pt x="134178" y="578140"/>
                </a:lnTo>
                <a:lnTo>
                  <a:pt x="398495" y="57814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9CF56-C828-113A-8015-B8A81914E8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8928"/>
          <a:stretch/>
        </p:blipFill>
        <p:spPr>
          <a:xfrm>
            <a:off x="4003192" y="197860"/>
            <a:ext cx="2032439" cy="9217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B7A724-28F9-B0FB-9467-F959398F392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1759"/>
          <a:stretch/>
        </p:blipFill>
        <p:spPr>
          <a:xfrm>
            <a:off x="7364596" y="341834"/>
            <a:ext cx="2032439" cy="633760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7DD03ABC-D416-E99C-8CA1-5C9E51D90FCD}"/>
              </a:ext>
            </a:extLst>
          </p:cNvPr>
          <p:cNvSpPr/>
          <p:nvPr/>
        </p:nvSpPr>
        <p:spPr>
          <a:xfrm>
            <a:off x="6185761" y="495211"/>
            <a:ext cx="1287836" cy="32700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FF6A83-EC00-04C6-8E83-53D7F8586358}"/>
              </a:ext>
            </a:extLst>
          </p:cNvPr>
          <p:cNvSpPr txBox="1"/>
          <p:nvPr/>
        </p:nvSpPr>
        <p:spPr>
          <a:xfrm>
            <a:off x="4376028" y="1128114"/>
            <a:ext cx="1286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metaG</a:t>
            </a:r>
            <a:r>
              <a:rPr lang="en-US" sz="1600" dirty="0"/>
              <a:t> Reads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04B22A-C405-92C0-55E7-162130D270B1}"/>
              </a:ext>
            </a:extLst>
          </p:cNvPr>
          <p:cNvSpPr txBox="1"/>
          <p:nvPr/>
        </p:nvSpPr>
        <p:spPr>
          <a:xfrm>
            <a:off x="7980864" y="1119570"/>
            <a:ext cx="7998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Contigs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AB31D5BD-9C1D-7691-AE0B-ECE16502E0BB}"/>
              </a:ext>
            </a:extLst>
          </p:cNvPr>
          <p:cNvSpPr/>
          <p:nvPr/>
        </p:nvSpPr>
        <p:spPr>
          <a:xfrm rot="5400000">
            <a:off x="7736895" y="2156506"/>
            <a:ext cx="1287836" cy="32700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781C6D-B074-4844-AFD3-D3450D04941B}"/>
              </a:ext>
            </a:extLst>
          </p:cNvPr>
          <p:cNvSpPr txBox="1"/>
          <p:nvPr/>
        </p:nvSpPr>
        <p:spPr>
          <a:xfrm>
            <a:off x="6290238" y="188505"/>
            <a:ext cx="10005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Assembly</a:t>
            </a:r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id="{FE40C003-353F-2C79-9B20-6BD81AD7C1CF}"/>
              </a:ext>
            </a:extLst>
          </p:cNvPr>
          <p:cNvSpPr/>
          <p:nvPr/>
        </p:nvSpPr>
        <p:spPr>
          <a:xfrm rot="16200000">
            <a:off x="9334787" y="639266"/>
            <a:ext cx="857669" cy="733171"/>
          </a:xfrm>
          <a:custGeom>
            <a:avLst/>
            <a:gdLst>
              <a:gd name="connsiteX0" fmla="*/ 703845 w 703845"/>
              <a:gd name="connsiteY0" fmla="*/ 0 h 601676"/>
              <a:gd name="connsiteX1" fmla="*/ 703845 w 703845"/>
              <a:gd name="connsiteY1" fmla="*/ 533946 h 601676"/>
              <a:gd name="connsiteX2" fmla="*/ 703844 w 703845"/>
              <a:gd name="connsiteY2" fmla="*/ 533946 h 601676"/>
              <a:gd name="connsiteX3" fmla="*/ 703844 w 703845"/>
              <a:gd name="connsiteY3" fmla="*/ 534588 h 601676"/>
              <a:gd name="connsiteX4" fmla="*/ 134178 w 703845"/>
              <a:gd name="connsiteY4" fmla="*/ 534588 h 601676"/>
              <a:gd name="connsiteX5" fmla="*/ 134178 w 703845"/>
              <a:gd name="connsiteY5" fmla="*/ 601676 h 601676"/>
              <a:gd name="connsiteX6" fmla="*/ 0 w 703845"/>
              <a:gd name="connsiteY6" fmla="*/ 467498 h 601676"/>
              <a:gd name="connsiteX7" fmla="*/ 134178 w 703845"/>
              <a:gd name="connsiteY7" fmla="*/ 333320 h 601676"/>
              <a:gd name="connsiteX8" fmla="*/ 134178 w 703845"/>
              <a:gd name="connsiteY8" fmla="*/ 400408 h 601676"/>
              <a:gd name="connsiteX9" fmla="*/ 569755 w 703845"/>
              <a:gd name="connsiteY9" fmla="*/ 400408 h 601676"/>
              <a:gd name="connsiteX10" fmla="*/ 569755 w 703845"/>
              <a:gd name="connsiteY10" fmla="*/ 0 h 60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03845" h="601676">
                <a:moveTo>
                  <a:pt x="703845" y="0"/>
                </a:moveTo>
                <a:lnTo>
                  <a:pt x="703845" y="533946"/>
                </a:lnTo>
                <a:lnTo>
                  <a:pt x="703844" y="533946"/>
                </a:lnTo>
                <a:lnTo>
                  <a:pt x="703844" y="534588"/>
                </a:lnTo>
                <a:lnTo>
                  <a:pt x="134178" y="534588"/>
                </a:lnTo>
                <a:lnTo>
                  <a:pt x="134178" y="601676"/>
                </a:lnTo>
                <a:lnTo>
                  <a:pt x="0" y="467498"/>
                </a:lnTo>
                <a:lnTo>
                  <a:pt x="134178" y="333320"/>
                </a:lnTo>
                <a:lnTo>
                  <a:pt x="134178" y="400408"/>
                </a:lnTo>
                <a:lnTo>
                  <a:pt x="569755" y="400408"/>
                </a:lnTo>
                <a:lnTo>
                  <a:pt x="569755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F0F34AF-F706-CD5E-11E1-A3ACCAB27B4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0192"/>
          <a:stretch/>
        </p:blipFill>
        <p:spPr>
          <a:xfrm>
            <a:off x="8968890" y="1481748"/>
            <a:ext cx="1987884" cy="93374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B2810BA-3595-2D31-12B0-663C55B1E3B5}"/>
              </a:ext>
            </a:extLst>
          </p:cNvPr>
          <p:cNvSpPr txBox="1"/>
          <p:nvPr/>
        </p:nvSpPr>
        <p:spPr>
          <a:xfrm>
            <a:off x="9619563" y="2372379"/>
            <a:ext cx="6865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MAGs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20CE21-A0C5-529D-2F7A-80BEFBAC1E02}"/>
              </a:ext>
            </a:extLst>
          </p:cNvPr>
          <p:cNvSpPr txBox="1"/>
          <p:nvPr/>
        </p:nvSpPr>
        <p:spPr>
          <a:xfrm>
            <a:off x="10009512" y="769321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Binning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629290-341C-FEC5-36B4-30400428108A}"/>
              </a:ext>
            </a:extLst>
          </p:cNvPr>
          <p:cNvSpPr txBox="1"/>
          <p:nvPr/>
        </p:nvSpPr>
        <p:spPr>
          <a:xfrm>
            <a:off x="10009512" y="3126127"/>
            <a:ext cx="11505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Annotation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C9EFDCC-8EB0-BB8D-71B6-03AB115C2B90}"/>
              </a:ext>
            </a:extLst>
          </p:cNvPr>
          <p:cNvSpPr txBox="1"/>
          <p:nvPr/>
        </p:nvSpPr>
        <p:spPr>
          <a:xfrm>
            <a:off x="7088020" y="2112536"/>
            <a:ext cx="11505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Annotation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0749ADC-85EE-D794-B20A-D1B4C1B9F2F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2138" b="18903"/>
          <a:stretch/>
        </p:blipFill>
        <p:spPr>
          <a:xfrm>
            <a:off x="5407721" y="3348238"/>
            <a:ext cx="4170523" cy="41254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E228091-15F7-EE45-C90A-1E85588D2340}"/>
              </a:ext>
            </a:extLst>
          </p:cNvPr>
          <p:cNvSpPr/>
          <p:nvPr/>
        </p:nvSpPr>
        <p:spPr>
          <a:xfrm>
            <a:off x="5883483" y="3450109"/>
            <a:ext cx="946194" cy="248344"/>
          </a:xfrm>
          <a:prstGeom prst="rect">
            <a:avLst/>
          </a:prstGeom>
          <a:solidFill>
            <a:srgbClr val="FF2600">
              <a:alpha val="50196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63E5253-C7CE-F9B3-5E78-1CDBC3F774F9}"/>
              </a:ext>
            </a:extLst>
          </p:cNvPr>
          <p:cNvSpPr/>
          <p:nvPr/>
        </p:nvSpPr>
        <p:spPr>
          <a:xfrm>
            <a:off x="6994123" y="3450108"/>
            <a:ext cx="596495" cy="248344"/>
          </a:xfrm>
          <a:prstGeom prst="rect">
            <a:avLst/>
          </a:prstGeom>
          <a:solidFill>
            <a:srgbClr val="28CD41">
              <a:alpha val="50196"/>
            </a:srgbClr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E841370-E68C-4326-77CE-53B8B766AD10}"/>
              </a:ext>
            </a:extLst>
          </p:cNvPr>
          <p:cNvSpPr/>
          <p:nvPr/>
        </p:nvSpPr>
        <p:spPr>
          <a:xfrm>
            <a:off x="8144805" y="3450018"/>
            <a:ext cx="946194" cy="248344"/>
          </a:xfrm>
          <a:prstGeom prst="rect">
            <a:avLst/>
          </a:prstGeom>
          <a:solidFill>
            <a:srgbClr val="007DD6">
              <a:alpha val="50196"/>
            </a:srgbClr>
          </a:solidFill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65624E6-2D8D-CD80-B9A8-E929BE2F7F20}"/>
              </a:ext>
            </a:extLst>
          </p:cNvPr>
          <p:cNvSpPr txBox="1"/>
          <p:nvPr/>
        </p:nvSpPr>
        <p:spPr>
          <a:xfrm>
            <a:off x="6076442" y="3019389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ADH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0224BA-43BB-B1D3-BB85-D09D19D05468}"/>
              </a:ext>
            </a:extLst>
          </p:cNvPr>
          <p:cNvSpPr txBox="1"/>
          <p:nvPr/>
        </p:nvSpPr>
        <p:spPr>
          <a:xfrm>
            <a:off x="7173848" y="301960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?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E2BD7BC-E64A-93B6-ED2A-95302BC903A2}"/>
              </a:ext>
            </a:extLst>
          </p:cNvPr>
          <p:cNvSpPr txBox="1"/>
          <p:nvPr/>
        </p:nvSpPr>
        <p:spPr>
          <a:xfrm>
            <a:off x="8351671" y="302678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>
                <a:solidFill>
                  <a:srgbClr val="0070C0"/>
                </a:solidFill>
              </a:rPr>
              <a:t>gltA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209B08F-BCA4-014C-7286-C322863D292B}"/>
              </a:ext>
            </a:extLst>
          </p:cNvPr>
          <p:cNvSpPr txBox="1"/>
          <p:nvPr/>
        </p:nvSpPr>
        <p:spPr>
          <a:xfrm>
            <a:off x="6473119" y="3757685"/>
            <a:ext cx="20397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Functional Annotation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CB0BAA53-171E-2C6A-78CC-8C37218973A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8928"/>
          <a:stretch/>
        </p:blipFill>
        <p:spPr>
          <a:xfrm>
            <a:off x="4109724" y="4379748"/>
            <a:ext cx="2032439" cy="921710"/>
          </a:xfrm>
          <a:prstGeom prst="rect">
            <a:avLst/>
          </a:prstGeom>
          <a:noFill/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B12B85C3-8776-5388-0EB8-35D484447CEC}"/>
              </a:ext>
            </a:extLst>
          </p:cNvPr>
          <p:cNvSpPr txBox="1"/>
          <p:nvPr/>
        </p:nvSpPr>
        <p:spPr>
          <a:xfrm>
            <a:off x="4492988" y="5305730"/>
            <a:ext cx="12563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metaT</a:t>
            </a:r>
            <a:r>
              <a:rPr lang="en-US" sz="1600" dirty="0"/>
              <a:t> Reads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8022C7BD-5928-92A6-5AA4-3FF4DA316C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8928"/>
          <a:stretch/>
        </p:blipFill>
        <p:spPr>
          <a:xfrm>
            <a:off x="9141494" y="4332102"/>
            <a:ext cx="2032439" cy="921710"/>
          </a:xfrm>
          <a:prstGeom prst="rect">
            <a:avLst/>
          </a:prstGeom>
          <a:noFill/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A225528-8271-E8E1-0014-9E9F2AE312DE}"/>
              </a:ext>
            </a:extLst>
          </p:cNvPr>
          <p:cNvSpPr txBox="1"/>
          <p:nvPr/>
        </p:nvSpPr>
        <p:spPr>
          <a:xfrm>
            <a:off x="9625398" y="5253812"/>
            <a:ext cx="11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/>
              <a:t>metaP</a:t>
            </a:r>
            <a:r>
              <a:rPr lang="en-US" sz="1600" dirty="0"/>
              <a:t> Data</a:t>
            </a:r>
          </a:p>
        </p:txBody>
      </p:sp>
      <p:sp>
        <p:nvSpPr>
          <p:cNvPr id="44" name="Right Arrow 43">
            <a:extLst>
              <a:ext uri="{FF2B5EF4-FFF2-40B4-BE49-F238E27FC236}">
                <a16:creationId xmlns:a16="http://schemas.microsoft.com/office/drawing/2014/main" id="{CF258A4B-ADFF-4C0D-5C8D-095B5CBAF164}"/>
              </a:ext>
            </a:extLst>
          </p:cNvPr>
          <p:cNvSpPr/>
          <p:nvPr/>
        </p:nvSpPr>
        <p:spPr>
          <a:xfrm rot="5400000">
            <a:off x="6683098" y="4864458"/>
            <a:ext cx="1917462" cy="63436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62B4D1D-DADA-F1B4-2E7D-6A0AF7BB3678}"/>
              </a:ext>
            </a:extLst>
          </p:cNvPr>
          <p:cNvSpPr txBox="1"/>
          <p:nvPr/>
        </p:nvSpPr>
        <p:spPr>
          <a:xfrm>
            <a:off x="6384837" y="4361366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Map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0F802F1-351E-C132-AA94-2ACFA2214FE5}"/>
              </a:ext>
            </a:extLst>
          </p:cNvPr>
          <p:cNvSpPr txBox="1"/>
          <p:nvPr/>
        </p:nvSpPr>
        <p:spPr>
          <a:xfrm>
            <a:off x="8251398" y="4355252"/>
            <a:ext cx="7190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Relate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1345315-8699-6F8A-FD82-9B3A95A938F7}"/>
              </a:ext>
            </a:extLst>
          </p:cNvPr>
          <p:cNvSpPr txBox="1"/>
          <p:nvPr/>
        </p:nvSpPr>
        <p:spPr>
          <a:xfrm>
            <a:off x="6734564" y="6103207"/>
            <a:ext cx="1814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Visualization</a:t>
            </a:r>
            <a:endParaRPr lang="en-US" sz="1600" b="1" dirty="0"/>
          </a:p>
        </p:txBody>
      </p:sp>
      <p:sp>
        <p:nvSpPr>
          <p:cNvPr id="57" name="Right Arrow 56">
            <a:extLst>
              <a:ext uri="{FF2B5EF4-FFF2-40B4-BE49-F238E27FC236}">
                <a16:creationId xmlns:a16="http://schemas.microsoft.com/office/drawing/2014/main" id="{E4C8CFF8-7FC9-7B5C-BE87-E87E7503ADD5}"/>
              </a:ext>
            </a:extLst>
          </p:cNvPr>
          <p:cNvSpPr/>
          <p:nvPr/>
        </p:nvSpPr>
        <p:spPr>
          <a:xfrm>
            <a:off x="6225095" y="4679920"/>
            <a:ext cx="975810" cy="32700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>
            <a:extLst>
              <a:ext uri="{FF2B5EF4-FFF2-40B4-BE49-F238E27FC236}">
                <a16:creationId xmlns:a16="http://schemas.microsoft.com/office/drawing/2014/main" id="{C61651BE-9A80-CF9B-54AF-A6253AC935FA}"/>
              </a:ext>
            </a:extLst>
          </p:cNvPr>
          <p:cNvSpPr/>
          <p:nvPr/>
        </p:nvSpPr>
        <p:spPr>
          <a:xfrm flipH="1">
            <a:off x="8082752" y="4678369"/>
            <a:ext cx="975251" cy="32700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D7FC06F-599B-6FC8-5527-266EA115EA9D}"/>
              </a:ext>
            </a:extLst>
          </p:cNvPr>
          <p:cNvSpPr/>
          <p:nvPr/>
        </p:nvSpPr>
        <p:spPr>
          <a:xfrm>
            <a:off x="3883919" y="31834"/>
            <a:ext cx="7518718" cy="4064406"/>
          </a:xfrm>
          <a:prstGeom prst="rect">
            <a:avLst/>
          </a:prstGeom>
          <a:noFill/>
          <a:ln w="1016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E978E4-7213-8E31-E05A-6766DD0D75C7}"/>
              </a:ext>
            </a:extLst>
          </p:cNvPr>
          <p:cNvSpPr txBox="1"/>
          <p:nvPr/>
        </p:nvSpPr>
        <p:spPr>
          <a:xfrm>
            <a:off x="8706836" y="5834458"/>
            <a:ext cx="29017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We are going to focus on this portion!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D99CFE3-B799-A99C-EC0F-7BC45E144F19}"/>
              </a:ext>
            </a:extLst>
          </p:cNvPr>
          <p:cNvSpPr/>
          <p:nvPr/>
        </p:nvSpPr>
        <p:spPr>
          <a:xfrm>
            <a:off x="6655025" y="4197022"/>
            <a:ext cx="1987532" cy="2425091"/>
          </a:xfrm>
          <a:prstGeom prst="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981B61-4D89-A1ED-674C-BA8F7CAA797B}"/>
              </a:ext>
            </a:extLst>
          </p:cNvPr>
          <p:cNvSpPr txBox="1"/>
          <p:nvPr/>
        </p:nvSpPr>
        <p:spPr>
          <a:xfrm>
            <a:off x="4122950" y="1879842"/>
            <a:ext cx="25693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5"/>
                </a:solidFill>
              </a:rPr>
              <a:t>Covered during Day 2</a:t>
            </a:r>
          </a:p>
        </p:txBody>
      </p:sp>
    </p:spTree>
    <p:extLst>
      <p:ext uri="{BB962C8B-B14F-4D97-AF65-F5344CB8AC3E}">
        <p14:creationId xmlns:p14="http://schemas.microsoft.com/office/powerpoint/2010/main" val="908886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28D0A-5CEA-9906-165B-0F9845E58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Metagenomic data is dense and needs to be visualized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BD635-D3EB-F144-39F1-3734466CC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602939"/>
            <a:ext cx="8463450" cy="3242552"/>
          </a:xfrm>
        </p:spPr>
        <p:txBody>
          <a:bodyPr/>
          <a:lstStyle/>
          <a:p>
            <a:pPr algn="just"/>
            <a:r>
              <a:rPr lang="en-US" dirty="0"/>
              <a:t>Parsing metagenomic data is an important pre-requisite in taking sequence data to make more informative or statistical statements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043F4-B9DF-140D-D6B5-E14DA6A94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5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D7C4B7-8027-790E-680A-0224C931D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0105" y="1306961"/>
            <a:ext cx="4831895" cy="42757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75A8FFD-5ABD-6B17-886A-BABA3E172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595" y="2098368"/>
            <a:ext cx="2691642" cy="2661263"/>
          </a:xfrm>
          <a:prstGeom prst="rect">
            <a:avLst/>
          </a:prstGeom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CEC5FFF0-BA43-6ED9-72EE-DFD6F97A39F3}"/>
              </a:ext>
            </a:extLst>
          </p:cNvPr>
          <p:cNvSpPr/>
          <p:nvPr/>
        </p:nvSpPr>
        <p:spPr>
          <a:xfrm>
            <a:off x="6024777" y="3020767"/>
            <a:ext cx="1335328" cy="801385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871239-FB0F-9384-F5C3-6112A56BF9A8}"/>
              </a:ext>
            </a:extLst>
          </p:cNvPr>
          <p:cNvSpPr txBox="1"/>
          <p:nvPr/>
        </p:nvSpPr>
        <p:spPr>
          <a:xfrm>
            <a:off x="3064529" y="6550223"/>
            <a:ext cx="2699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Danczak</a:t>
            </a:r>
            <a:r>
              <a:rPr lang="en-US" sz="1400" dirty="0"/>
              <a:t> et al., 2017 – Microbiome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D89DCEB-3786-29F8-1C73-ED150461151E}"/>
              </a:ext>
            </a:extLst>
          </p:cNvPr>
          <p:cNvSpPr txBox="1">
            <a:spLocks/>
          </p:cNvSpPr>
          <p:nvPr/>
        </p:nvSpPr>
        <p:spPr>
          <a:xfrm>
            <a:off x="3333135" y="5632859"/>
            <a:ext cx="8463450" cy="830571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pitchFamily="2" charset="2"/>
              <a:buChar char="§"/>
              <a:defRPr sz="2400" b="0" i="0" kern="1200">
                <a:solidFill>
                  <a:schemeClr val="tx2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 Nova" panose="020B05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Throughout this talk, try to keep in mind the message each figure is trying to convey </a:t>
            </a:r>
          </a:p>
        </p:txBody>
      </p:sp>
    </p:spTree>
    <p:extLst>
      <p:ext uri="{BB962C8B-B14F-4D97-AF65-F5344CB8AC3E}">
        <p14:creationId xmlns:p14="http://schemas.microsoft.com/office/powerpoint/2010/main" val="1725036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2D95D8E9-7FDD-4C07-D84C-93A9157AC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608" y="278704"/>
            <a:ext cx="5091519" cy="6300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8E84C2-8AE1-28D9-D791-A59AE4BB1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DRAM – a tool for annotation with robust visualization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ACF72-B458-7A36-5793-6EA8F1185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4529" y="678094"/>
            <a:ext cx="3919347" cy="5486732"/>
          </a:xfrm>
        </p:spPr>
        <p:txBody>
          <a:bodyPr anchor="ctr"/>
          <a:lstStyle/>
          <a:p>
            <a:pPr algn="just"/>
            <a:r>
              <a:rPr lang="en-US" dirty="0"/>
              <a:t>DRAM will generate some visualizations automatically</a:t>
            </a:r>
          </a:p>
          <a:p>
            <a:pPr lvl="1" algn="just"/>
            <a:r>
              <a:rPr lang="en-US" dirty="0"/>
              <a:t>The outputs can also be used to customize your own visualizations</a:t>
            </a:r>
          </a:p>
          <a:p>
            <a:pPr algn="just"/>
            <a:r>
              <a:rPr lang="en-US" dirty="0"/>
              <a:t>This figure is examining the completeness or presence of different functions within genomes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0DC2D3-5110-AA07-1096-CACB3E937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6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7510C3-34F6-23F8-943A-268EDC87FE36}"/>
              </a:ext>
            </a:extLst>
          </p:cNvPr>
          <p:cNvSpPr txBox="1"/>
          <p:nvPr/>
        </p:nvSpPr>
        <p:spPr>
          <a:xfrm>
            <a:off x="3064529" y="6550223"/>
            <a:ext cx="28775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Shaffer et al., 2020 – Nucl. Acid. Res.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02174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54D1436-CD9C-3953-22E2-49505D8A4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523" y="2419152"/>
            <a:ext cx="5375872" cy="44101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79D5E8-4F40-F7C8-C493-D6842528C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Phylogenetic visualization can help reveal evolutionary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532BC-2144-B9CC-2D13-44921651B1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5687" y="320945"/>
            <a:ext cx="9016313" cy="5486731"/>
          </a:xfrm>
        </p:spPr>
        <p:txBody>
          <a:bodyPr/>
          <a:lstStyle/>
          <a:p>
            <a:pPr algn="just"/>
            <a:r>
              <a:rPr lang="en-US" dirty="0"/>
              <a:t>By selecting a gene (or cohort of genes) and performing an alignment and tree generation, we can identify evolutionary relationships</a:t>
            </a:r>
          </a:p>
          <a:p>
            <a:pPr algn="just"/>
            <a:r>
              <a:rPr lang="en-US" dirty="0"/>
              <a:t>This phylogenetic tree shows that novel </a:t>
            </a:r>
            <a:r>
              <a:rPr lang="en-US" i="1" dirty="0" err="1"/>
              <a:t>nirK</a:t>
            </a:r>
            <a:r>
              <a:rPr lang="en-US" dirty="0"/>
              <a:t> sequences are not only conserved within a given lineage, but also are related to known functional variants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75659-7958-9038-29E3-EB312D622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7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42CFF3-199D-E571-1DDC-F75CCC258753}"/>
              </a:ext>
            </a:extLst>
          </p:cNvPr>
          <p:cNvSpPr txBox="1"/>
          <p:nvPr/>
        </p:nvSpPr>
        <p:spPr>
          <a:xfrm>
            <a:off x="9266678" y="6521548"/>
            <a:ext cx="2699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Danczak</a:t>
            </a:r>
            <a:r>
              <a:rPr lang="en-US" sz="1400" dirty="0"/>
              <a:t> et al., 2017 – Microbiome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41C4EC-20A6-EA21-8211-4E03AC11B789}"/>
              </a:ext>
            </a:extLst>
          </p:cNvPr>
          <p:cNvCxnSpPr>
            <a:cxnSpLocks/>
          </p:cNvCxnSpPr>
          <p:nvPr/>
        </p:nvCxnSpPr>
        <p:spPr>
          <a:xfrm>
            <a:off x="5857103" y="3880021"/>
            <a:ext cx="770238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0D39ACD-9607-0068-2ACE-3F1A3E994626}"/>
              </a:ext>
            </a:extLst>
          </p:cNvPr>
          <p:cNvCxnSpPr>
            <a:cxnSpLocks/>
          </p:cNvCxnSpPr>
          <p:nvPr/>
        </p:nvCxnSpPr>
        <p:spPr>
          <a:xfrm flipH="1">
            <a:off x="9687699" y="5836349"/>
            <a:ext cx="630195" cy="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04C340A-F7E0-B720-E0CE-D15392BE1DE8}"/>
              </a:ext>
            </a:extLst>
          </p:cNvPr>
          <p:cNvSpPr txBox="1"/>
          <p:nvPr/>
        </p:nvSpPr>
        <p:spPr>
          <a:xfrm>
            <a:off x="4683212" y="3556855"/>
            <a:ext cx="126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Novel </a:t>
            </a:r>
            <a:r>
              <a:rPr lang="en-US" i="1" dirty="0" err="1">
                <a:solidFill>
                  <a:schemeClr val="accent1"/>
                </a:solidFill>
              </a:rPr>
              <a:t>nirK</a:t>
            </a:r>
            <a:r>
              <a:rPr lang="en-US" dirty="0">
                <a:solidFill>
                  <a:schemeClr val="accent1"/>
                </a:solidFill>
              </a:rPr>
              <a:t> sequences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DA7B50-3693-7892-A7C3-EFC1286C4CE7}"/>
              </a:ext>
            </a:extLst>
          </p:cNvPr>
          <p:cNvSpPr txBox="1"/>
          <p:nvPr/>
        </p:nvSpPr>
        <p:spPr>
          <a:xfrm>
            <a:off x="10317894" y="5374684"/>
            <a:ext cx="15808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Known, functional </a:t>
            </a:r>
            <a:r>
              <a:rPr lang="en-US" i="1" dirty="0" err="1">
                <a:solidFill>
                  <a:schemeClr val="accent1"/>
                </a:solidFill>
              </a:rPr>
              <a:t>nirK</a:t>
            </a:r>
            <a:r>
              <a:rPr lang="en-US" dirty="0">
                <a:solidFill>
                  <a:schemeClr val="accent1"/>
                </a:solidFill>
              </a:rPr>
              <a:t> sequences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CAAE5AC4-F151-4510-25B6-D0E8AE6D4956}"/>
              </a:ext>
            </a:extLst>
          </p:cNvPr>
          <p:cNvSpPr/>
          <p:nvPr/>
        </p:nvSpPr>
        <p:spPr>
          <a:xfrm>
            <a:off x="10098238" y="2444823"/>
            <a:ext cx="417443" cy="3048927"/>
          </a:xfrm>
          <a:prstGeom prst="righ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6A5DEE-A9F1-F168-9734-082B12019E78}"/>
              </a:ext>
            </a:extLst>
          </p:cNvPr>
          <p:cNvSpPr txBox="1"/>
          <p:nvPr/>
        </p:nvSpPr>
        <p:spPr>
          <a:xfrm>
            <a:off x="10563408" y="3507621"/>
            <a:ext cx="1580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All </a:t>
            </a:r>
            <a:r>
              <a:rPr lang="en-US" dirty="0" err="1">
                <a:solidFill>
                  <a:schemeClr val="accent1"/>
                </a:solidFill>
              </a:rPr>
              <a:t>Parcubacteria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091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797B-4C79-33CF-5E84-3744487D6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specific pathways or genetic targets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94D1D-532E-079F-29B8-C07D0C537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678094"/>
            <a:ext cx="8463450" cy="5486731"/>
          </a:xfrm>
        </p:spPr>
        <p:txBody>
          <a:bodyPr/>
          <a:lstStyle/>
          <a:p>
            <a:pPr algn="just"/>
            <a:r>
              <a:rPr lang="en-US" dirty="0"/>
              <a:t>By targeting specific pathways or genes, we can identify potential patterns</a:t>
            </a:r>
          </a:p>
          <a:p>
            <a:pPr algn="just"/>
            <a:r>
              <a:rPr lang="en-US" dirty="0"/>
              <a:t>Within a fractured shale ecosystem, researchers identified that sulfur reduction steps were distributed across the community</a:t>
            </a:r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0D38CC-E920-CF50-4EA9-D78B305C8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8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081E74-E49E-F8BA-CA7F-E4B753F13B66}"/>
              </a:ext>
            </a:extLst>
          </p:cNvPr>
          <p:cNvSpPr txBox="1"/>
          <p:nvPr/>
        </p:nvSpPr>
        <p:spPr>
          <a:xfrm>
            <a:off x="3064529" y="6550223"/>
            <a:ext cx="28866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Amundson et al., 2022 – Microbiome</a:t>
            </a:r>
            <a:endParaRPr lang="en-US" sz="1400" dirty="0"/>
          </a:p>
        </p:txBody>
      </p:sp>
      <p:pic>
        <p:nvPicPr>
          <p:cNvPr id="2050" name="Picture 2" descr="Fig. 4">
            <a:extLst>
              <a:ext uri="{FF2B5EF4-FFF2-40B4-BE49-F238E27FC236}">
                <a16:creationId xmlns:a16="http://schemas.microsoft.com/office/drawing/2014/main" id="{0D682DF0-91A9-7B57-B08F-AB4E29448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032" y="2808350"/>
            <a:ext cx="8830172" cy="3491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9539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00F6E-FAF7-13D5-9BDA-975B2D621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Pathview</a:t>
            </a:r>
            <a:r>
              <a:rPr lang="en-US" dirty="0"/>
              <a:t> – An R package that can plot results against KEGG maps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1A0C2-8B72-D701-2E8E-EF719F24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135" y="678094"/>
            <a:ext cx="8463450" cy="5486732"/>
          </a:xfrm>
        </p:spPr>
        <p:txBody>
          <a:bodyPr/>
          <a:lstStyle/>
          <a:p>
            <a:pPr algn="just"/>
            <a:r>
              <a:rPr lang="en-US" dirty="0" err="1"/>
              <a:t>Pathview</a:t>
            </a:r>
            <a:r>
              <a:rPr lang="en-US" dirty="0"/>
              <a:t> is a customizable R package that can display multi-</a:t>
            </a:r>
            <a:r>
              <a:rPr lang="en-US" dirty="0" err="1"/>
              <a:t>omic</a:t>
            </a:r>
            <a:r>
              <a:rPr lang="en-US" dirty="0"/>
              <a:t> data and can combine data from various sources to display KEGG pathways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57015F-ACB6-09BD-34F6-6D52714B0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76"/>
            <a:fld id="{018B0B02-ADC9-904A-A9FE-F2AB1ECDA354}" type="slidenum">
              <a:rPr lang="en-US" smtClean="0">
                <a:solidFill>
                  <a:srgbClr val="000000">
                    <a:lumMod val="65000"/>
                    <a:lumOff val="35000"/>
                  </a:srgbClr>
                </a:solidFill>
              </a:rPr>
              <a:pPr defTabSz="609576"/>
              <a:t>9</a:t>
            </a:fld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E35185-9C65-DE75-5430-5A7E5D41A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7841" y="1955503"/>
            <a:ext cx="7054038" cy="47199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5D1966-C591-CEEE-2E5D-62D18EB4984E}"/>
              </a:ext>
            </a:extLst>
          </p:cNvPr>
          <p:cNvSpPr txBox="1"/>
          <p:nvPr/>
        </p:nvSpPr>
        <p:spPr>
          <a:xfrm>
            <a:off x="3064529" y="6550223"/>
            <a:ext cx="31183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github.com</a:t>
            </a:r>
            <a:r>
              <a:rPr lang="en-US" sz="1400" dirty="0"/>
              <a:t>/</a:t>
            </a:r>
            <a:r>
              <a:rPr lang="en-US" sz="1400" dirty="0" err="1"/>
              <a:t>datapplab</a:t>
            </a:r>
            <a:r>
              <a:rPr lang="en-US" sz="1400" dirty="0"/>
              <a:t>/</a:t>
            </a:r>
            <a:r>
              <a:rPr lang="en-US" sz="1400" dirty="0" err="1"/>
              <a:t>pathview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31184065"/>
      </p:ext>
    </p:extLst>
  </p:cSld>
  <p:clrMapOvr>
    <a:masterClrMapping/>
  </p:clrMapOvr>
</p:sld>
</file>

<file path=ppt/theme/theme1.xml><?xml version="1.0" encoding="utf-8"?>
<a:theme xmlns:a="http://schemas.openxmlformats.org/drawingml/2006/main" name="EMSL presTemplate Apr2021">
  <a:themeElements>
    <a:clrScheme name="EMSL 1">
      <a:dk1>
        <a:srgbClr val="000000"/>
      </a:dk1>
      <a:lt1>
        <a:srgbClr val="FFFFFF"/>
      </a:lt1>
      <a:dk2>
        <a:srgbClr val="121549"/>
      </a:dk2>
      <a:lt2>
        <a:srgbClr val="3DFA89"/>
      </a:lt2>
      <a:accent1>
        <a:srgbClr val="1FB6EC"/>
      </a:accent1>
      <a:accent2>
        <a:srgbClr val="1DB280"/>
      </a:accent2>
      <a:accent3>
        <a:srgbClr val="A77B53"/>
      </a:accent3>
      <a:accent4>
        <a:srgbClr val="F83D36"/>
      </a:accent4>
      <a:accent5>
        <a:srgbClr val="FC9125"/>
      </a:accent5>
      <a:accent6>
        <a:srgbClr val="F8EB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B4F40118-85CB-754B-BC94-42BDB10FEF86}" vid="{4A0B188B-A179-6E4A-97C3-7ACFC6CFA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EFEB42E98448B43B408F9CC2B999CD6" ma:contentTypeVersion="4" ma:contentTypeDescription="Create a new document." ma:contentTypeScope="" ma:versionID="a5917eda9762e3695f7330e86621022e">
  <xsd:schema xmlns:xsd="http://www.w3.org/2001/XMLSchema" xmlns:xs="http://www.w3.org/2001/XMLSchema" xmlns:p="http://schemas.microsoft.com/office/2006/metadata/properties" xmlns:ns2="e3777c5e-b5a5-4ec6-a8ad-b724b8c3b97d" xmlns:ns3="0dab7ac2-7670-4cfa-af3b-ad4233a6ea34" targetNamespace="http://schemas.microsoft.com/office/2006/metadata/properties" ma:root="true" ma:fieldsID="03f9abaead85e6b4c69c9e428eb7f58d" ns2:_="" ns3:_="">
    <xsd:import namespace="e3777c5e-b5a5-4ec6-a8ad-b724b8c3b97d"/>
    <xsd:import namespace="0dab7ac2-7670-4cfa-af3b-ad4233a6ea3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777c5e-b5a5-4ec6-a8ad-b724b8c3b9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ab7ac2-7670-4cfa-af3b-ad4233a6ea3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5AA7C7-94DD-4734-8696-A1AA8034BD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3777c5e-b5a5-4ec6-a8ad-b724b8c3b97d"/>
    <ds:schemaRef ds:uri="0dab7ac2-7670-4cfa-af3b-ad4233a6ea3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6A8E216-B9FC-47B2-BB38-0CC8C6F95635}">
  <ds:schemaRefs>
    <ds:schemaRef ds:uri="df1a08c3-14da-4669-a81b-4822034d70c2"/>
    <ds:schemaRef ds:uri="http://purl.org/dc/dcmitype/"/>
    <ds:schemaRef ds:uri="c984396b-6b2b-4702-b0ed-ddd4650c9569"/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88B66079-B3A6-4495-8AED-D8E88196E3C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EMSL presTemplate Apr2021</Template>
  <TotalTime>609</TotalTime>
  <Words>1005</Words>
  <Application>Microsoft Macintosh PowerPoint</Application>
  <PresentationFormat>Widescreen</PresentationFormat>
  <Paragraphs>148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Arial Nova</vt:lpstr>
      <vt:lpstr>Arial Nova Light</vt:lpstr>
      <vt:lpstr>Calibri</vt:lpstr>
      <vt:lpstr>Wingdings</vt:lpstr>
      <vt:lpstr>EMSL presTemplate Apr2021</vt:lpstr>
      <vt:lpstr>Interpreting and visualizing metaG data using R</vt:lpstr>
      <vt:lpstr>What is metagenomics?</vt:lpstr>
      <vt:lpstr>A general multi-omics workflow</vt:lpstr>
      <vt:lpstr>A general multi-omics workflow</vt:lpstr>
      <vt:lpstr>Metagenomic data is dense and needs to be visualized</vt:lpstr>
      <vt:lpstr>DRAM – a tool for annotation with robust visualization options</vt:lpstr>
      <vt:lpstr>Phylogenetic visualization can help reveal evolutionary patterns</vt:lpstr>
      <vt:lpstr>Target specific pathways or genetic targets</vt:lpstr>
      <vt:lpstr>Pathview – An R package that can plot results against KEGG maps</vt:lpstr>
      <vt:lpstr>Combining information into one graph can yield great results</vt:lpstr>
      <vt:lpstr>Let’s walkthrough two specific visualization approaches</vt:lpstr>
      <vt:lpstr>How does Pathview work?</vt:lpstr>
      <vt:lpstr>What do our Pathview results look like?</vt:lpstr>
      <vt:lpstr>What do our Pathview results look like?</vt:lpstr>
      <vt:lpstr>What do our Pathview results look like?</vt:lpstr>
      <vt:lpstr>Which genes are we targeting?</vt:lpstr>
      <vt:lpstr>Let’s look at the comparisons of the four samples we selected</vt:lpstr>
      <vt:lpstr>Comparisons grouped by depth and plot</vt:lpstr>
      <vt:lpstr>Closing Statements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Nathan</dc:creator>
  <cp:lastModifiedBy>Danczak, Robert E</cp:lastModifiedBy>
  <cp:revision>54</cp:revision>
  <cp:lastPrinted>2019-03-15T16:48:34Z</cp:lastPrinted>
  <dcterms:created xsi:type="dcterms:W3CDTF">2021-04-02T20:24:33Z</dcterms:created>
  <dcterms:modified xsi:type="dcterms:W3CDTF">2022-07-21T15:39:23Z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0x010100FEFEB42E98448B43B408F9CC2B999CD6</vt:lpwstr>
  </property>
  <property fmtid="{D5CDD505-2E9C-101B-9397-08002B2CF9AE}" pid="3" name="_AdHocReviewCycleID">
    <vt:i4>1814793948</vt:i4>
  </property>
  <property fmtid="{D5CDD505-2E9C-101B-9397-08002B2CF9AE}" pid="4" name="_NewReviewCycle">
    <vt:lpwstr/>
  </property>
  <property fmtid="{D5CDD505-2E9C-101B-9397-08002B2CF9AE}" pid="5" name="_EmailSubject">
    <vt:lpwstr>A staff accomplishments slide for BER and 3 thumbnails, please</vt:lpwstr>
  </property>
  <property fmtid="{D5CDD505-2E9C-101B-9397-08002B2CF9AE}" pid="6" name="_AuthorEmail">
    <vt:lpwstr>Linda.Burk@pnnl.gov</vt:lpwstr>
  </property>
  <property fmtid="{D5CDD505-2E9C-101B-9397-08002B2CF9AE}" pid="7" name="_AuthorEmailDisplayName">
    <vt:lpwstr>Burk, Linda H</vt:lpwstr>
  </property>
  <property fmtid="{D5CDD505-2E9C-101B-9397-08002B2CF9AE}" pid="8" name="MediaServiceImageTags">
    <vt:lpwstr/>
  </property>
</Properties>
</file>

<file path=docProps/thumbnail.jpeg>
</file>